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4C3B904C.xml" ContentType="application/vnd.ms-powerpoint.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8" r:id="rId2"/>
    <p:sldId id="256" r:id="rId3"/>
    <p:sldId id="259" r:id="rId4"/>
  </p:sldIdLst>
  <p:sldSz cx="43891200" cy="21945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3DCAA6-2B91-6181-4EB8-3FF0E2C5EE03}" name="Marjorie Xie" initials="MX" userId="795fbd0ea6fea6b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60" autoAdjust="0"/>
    <p:restoredTop sz="94660"/>
  </p:normalViewPr>
  <p:slideViewPr>
    <p:cSldViewPr snapToGrid="0">
      <p:cViewPr varScale="1">
        <p:scale>
          <a:sx n="52" d="100"/>
          <a:sy n="52" d="100"/>
        </p:scale>
        <p:origin x="17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8/10/relationships/authors" Target="authors.xml"/><Relationship Id="rId4" Type="http://schemas.openxmlformats.org/officeDocument/2006/relationships/slide" Target="slides/slide3.xml"/><Relationship Id="rId9" Type="http://schemas.openxmlformats.org/officeDocument/2006/relationships/tableStyles" Target="tableStyles.xml"/></Relationships>
</file>

<file path=ppt/comments/modernComment_102_4C3B904C.xml><?xml version="1.0" encoding="utf-8"?>
<p188:cmLst xmlns:a="http://schemas.openxmlformats.org/drawingml/2006/main" xmlns:r="http://schemas.openxmlformats.org/officeDocument/2006/relationships" xmlns:p188="http://schemas.microsoft.com/office/powerpoint/2018/8/main">
  <p188:cm id="{96330979-4D4E-442C-B238-C77687D637FD}" authorId="{7A3DCAA6-2B91-6181-4EB8-3FF0E2C5EE03}" created="2023-06-15T14:07:29.243">
    <ac:deMkLst xmlns:ac="http://schemas.microsoft.com/office/drawing/2013/main/command">
      <pc:docMk xmlns:pc="http://schemas.microsoft.com/office/powerpoint/2013/main/command"/>
      <pc:sldMk xmlns:pc="http://schemas.microsoft.com/office/powerpoint/2013/main/command" cId="1278971980" sldId="258"/>
      <ac:picMk id="70" creationId="{A1379185-DE29-4C63-3B25-EF97B1DAD8F0}"/>
    </ac:deMkLst>
    <p188:txBody>
      <a:bodyPr/>
      <a:lstStyle/>
      <a:p>
        <a:r>
          <a:rPr lang="en-US"/>
          <a:t>Consider cutting this. It's not essential, can explain in words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5860" b="0" strike="noStrike" spc="-1">
                <a:solidFill>
                  <a:srgbClr val="000000"/>
                </a:solidFill>
                <a:latin typeface="Arial"/>
              </a:rPr>
              <a:t>Click to move the slide</a:t>
            </a:r>
          </a:p>
        </p:txBody>
      </p:sp>
      <p:sp>
        <p:nvSpPr>
          <p:cNvPr id="4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4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4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4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924770EC-B5C9-452E-86AE-6AAC76C5DAD9}"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0" y="685800"/>
            <a:ext cx="6858000" cy="3429000"/>
          </a:xfrm>
          <a:prstGeom prst="rect">
            <a:avLst/>
          </a:prstGeom>
        </p:spPr>
      </p:sp>
      <p:sp>
        <p:nvSpPr>
          <p:cNvPr id="61"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dirty="0">
              <a:latin typeface="Arial"/>
            </a:endParaRPr>
          </a:p>
        </p:txBody>
      </p:sp>
      <p:sp>
        <p:nvSpPr>
          <p:cNvPr id="62"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170D6E0E-BCF7-48F4-8CE7-CBC3B6DB5F15}" type="slidenum">
              <a:rPr lang="en-US" sz="1200" b="0" strike="noStrike" spc="-1">
                <a:solidFill>
                  <a:srgbClr val="000000"/>
                </a:solidFill>
                <a:latin typeface="Arial"/>
                <a:ea typeface="MS PGothic"/>
              </a:rPr>
              <a:t>1</a:t>
            </a:fld>
            <a:endParaRPr lang="en-US" sz="1200" b="0" strike="noStrike" spc="-1">
              <a:latin typeface="Times New Roman"/>
            </a:endParaRPr>
          </a:p>
        </p:txBody>
      </p:sp>
    </p:spTree>
    <p:extLst>
      <p:ext uri="{BB962C8B-B14F-4D97-AF65-F5344CB8AC3E}">
        <p14:creationId xmlns:p14="http://schemas.microsoft.com/office/powerpoint/2010/main" val="350320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0" y="685800"/>
            <a:ext cx="6858000" cy="3429000"/>
          </a:xfrm>
          <a:prstGeom prst="rect">
            <a:avLst/>
          </a:prstGeom>
        </p:spPr>
      </p:sp>
      <p:sp>
        <p:nvSpPr>
          <p:cNvPr id="61"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62"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170D6E0E-BCF7-48F4-8CE7-CBC3B6DB5F15}" type="slidenum">
              <a:rPr lang="en-US" sz="1200" b="0" strike="noStrike" spc="-1">
                <a:solidFill>
                  <a:srgbClr val="000000"/>
                </a:solidFill>
                <a:latin typeface="Arial"/>
                <a:ea typeface="MS PGothic"/>
              </a:rPr>
              <a:t>2</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27" name="PlaceHolder 2"/>
          <p:cNvSpPr>
            <a:spLocks noGrp="1"/>
          </p:cNvSpPr>
          <p:nvPr>
            <p:ph type="body"/>
          </p:nvPr>
        </p:nvSpPr>
        <p:spPr>
          <a:xfrm>
            <a:off x="380880" y="313524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8" name="PlaceHolder 3"/>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30"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1"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2"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3" name="PlaceHolder 5"/>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35" name="PlaceHolder 2"/>
          <p:cNvSpPr>
            <a:spLocks noGrp="1"/>
          </p:cNvSpPr>
          <p:nvPr>
            <p:ph type="body"/>
          </p:nvPr>
        </p:nvSpPr>
        <p:spPr>
          <a:xfrm>
            <a:off x="38088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6" name="PlaceHolder 3"/>
          <p:cNvSpPr>
            <a:spLocks noGrp="1"/>
          </p:cNvSpPr>
          <p:nvPr>
            <p:ph type="body"/>
          </p:nvPr>
        </p:nvSpPr>
        <p:spPr>
          <a:xfrm>
            <a:off x="501336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7" name="PlaceHolder 4"/>
          <p:cNvSpPr>
            <a:spLocks noGrp="1"/>
          </p:cNvSpPr>
          <p:nvPr>
            <p:ph type="body"/>
          </p:nvPr>
        </p:nvSpPr>
        <p:spPr>
          <a:xfrm>
            <a:off x="964584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8" name="PlaceHolder 5"/>
          <p:cNvSpPr>
            <a:spLocks noGrp="1"/>
          </p:cNvSpPr>
          <p:nvPr>
            <p:ph type="body"/>
          </p:nvPr>
        </p:nvSpPr>
        <p:spPr>
          <a:xfrm>
            <a:off x="38088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9" name="PlaceHolder 6"/>
          <p:cNvSpPr>
            <a:spLocks noGrp="1"/>
          </p:cNvSpPr>
          <p:nvPr>
            <p:ph type="body"/>
          </p:nvPr>
        </p:nvSpPr>
        <p:spPr>
          <a:xfrm>
            <a:off x="501336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40" name="PlaceHolder 7"/>
          <p:cNvSpPr>
            <a:spLocks noGrp="1"/>
          </p:cNvSpPr>
          <p:nvPr>
            <p:ph type="body"/>
          </p:nvPr>
        </p:nvSpPr>
        <p:spPr>
          <a:xfrm>
            <a:off x="964584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6" name="PlaceHolder 2"/>
          <p:cNvSpPr>
            <a:spLocks noGrp="1"/>
          </p:cNvSpPr>
          <p:nvPr>
            <p:ph type="subTitle"/>
          </p:nvPr>
        </p:nvSpPr>
        <p:spPr>
          <a:xfrm>
            <a:off x="380880" y="3135240"/>
            <a:ext cx="13700520" cy="18200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8" name="PlaceHolder 2"/>
          <p:cNvSpPr>
            <a:spLocks noGrp="1"/>
          </p:cNvSpPr>
          <p:nvPr>
            <p:ph type="body"/>
          </p:nvPr>
        </p:nvSpPr>
        <p:spPr>
          <a:xfrm>
            <a:off x="380880" y="3135240"/>
            <a:ext cx="1370052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0"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1"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640280" y="410040"/>
            <a:ext cx="28128240" cy="100537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5"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6"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7"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9"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0"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1" name="PlaceHolder 4"/>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23"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4"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5" name="PlaceHolder 4"/>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294840" tIns="147600" rIns="294840" bIns="147600" anchor="ctr">
            <a:noAutofit/>
          </a:bodyPr>
          <a:lstStyle/>
          <a:p>
            <a:pPr algn="ctr">
              <a:lnSpc>
                <a:spcPct val="100000"/>
              </a:lnSpc>
            </a:pPr>
            <a:r>
              <a:rPr lang="en-US" sz="4400" b="0" strike="noStrike" spc="-1">
                <a:solidFill>
                  <a:srgbClr val="000000"/>
                </a:solidFill>
                <a:latin typeface="Arial"/>
                <a:ea typeface="MS PGothic"/>
              </a:rPr>
              <a:t>Click to edit Master title style</a:t>
            </a:r>
            <a:endParaRPr lang="en-US" sz="4400" b="0" strike="noStrike" spc="-1">
              <a:solidFill>
                <a:srgbClr val="000000"/>
              </a:solidFill>
              <a:latin typeface="Arial"/>
            </a:endParaRPr>
          </a:p>
        </p:txBody>
      </p:sp>
      <p:sp>
        <p:nvSpPr>
          <p:cNvPr id="6" name="PlaceHolder 2"/>
          <p:cNvSpPr>
            <a:spLocks noGrp="1"/>
          </p:cNvSpPr>
          <p:nvPr>
            <p:ph type="body"/>
          </p:nvPr>
        </p:nvSpPr>
        <p:spPr>
          <a:xfrm>
            <a:off x="38088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sp>
        <p:nvSpPr>
          <p:cNvPr id="2" name="PlaceHolder 3"/>
          <p:cNvSpPr>
            <a:spLocks noGrp="1"/>
          </p:cNvSpPr>
          <p:nvPr>
            <p:ph type="body"/>
          </p:nvPr>
        </p:nvSpPr>
        <p:spPr>
          <a:xfrm>
            <a:off x="1498104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sp>
        <p:nvSpPr>
          <p:cNvPr id="3" name="PlaceHolder 4"/>
          <p:cNvSpPr>
            <a:spLocks noGrp="1"/>
          </p:cNvSpPr>
          <p:nvPr>
            <p:ph type="body"/>
          </p:nvPr>
        </p:nvSpPr>
        <p:spPr>
          <a:xfrm>
            <a:off x="2958084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pic>
        <p:nvPicPr>
          <p:cNvPr id="4" name="Picture 3"/>
          <p:cNvPicPr/>
          <p:nvPr/>
        </p:nvPicPr>
        <p:blipFill>
          <a:blip r:embed="rId14"/>
          <a:stretch/>
        </p:blipFill>
        <p:spPr>
          <a:xfrm>
            <a:off x="37124640" y="548640"/>
            <a:ext cx="6126480" cy="192348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svg"/><Relationship Id="rId47" Type="http://schemas.openxmlformats.org/officeDocument/2006/relationships/image" Target="../media/image45.png"/><Relationship Id="rId63" Type="http://schemas.openxmlformats.org/officeDocument/2006/relationships/image" Target="../media/image61.png"/><Relationship Id="rId68" Type="http://schemas.openxmlformats.org/officeDocument/2006/relationships/image" Target="../media/image66.png"/><Relationship Id="rId16" Type="http://schemas.openxmlformats.org/officeDocument/2006/relationships/image" Target="../media/image14.svg"/><Relationship Id="rId11" Type="http://schemas.openxmlformats.org/officeDocument/2006/relationships/image" Target="../media/image9.png"/><Relationship Id="rId24" Type="http://schemas.openxmlformats.org/officeDocument/2006/relationships/image" Target="../media/image22.sv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svg"/><Relationship Id="rId45" Type="http://schemas.openxmlformats.org/officeDocument/2006/relationships/image" Target="../media/image43.png"/><Relationship Id="rId53" Type="http://schemas.openxmlformats.org/officeDocument/2006/relationships/image" Target="../media/image51.svg"/><Relationship Id="rId58" Type="http://schemas.openxmlformats.org/officeDocument/2006/relationships/image" Target="../media/image56.png"/><Relationship Id="rId66" Type="http://schemas.openxmlformats.org/officeDocument/2006/relationships/image" Target="../media/image64.png"/><Relationship Id="rId74" Type="http://schemas.openxmlformats.org/officeDocument/2006/relationships/image" Target="../media/image72.png"/><Relationship Id="rId79" Type="http://schemas.openxmlformats.org/officeDocument/2006/relationships/image" Target="../media/image77.png"/><Relationship Id="rId5" Type="http://schemas.openxmlformats.org/officeDocument/2006/relationships/image" Target="../media/image3.png"/><Relationship Id="rId61" Type="http://schemas.openxmlformats.org/officeDocument/2006/relationships/image" Target="../media/image59.png"/><Relationship Id="rId19" Type="http://schemas.openxmlformats.org/officeDocument/2006/relationships/image" Target="../media/image17.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image" Target="../media/image62.png"/><Relationship Id="rId69" Type="http://schemas.openxmlformats.org/officeDocument/2006/relationships/image" Target="../media/image67.png"/><Relationship Id="rId77" Type="http://schemas.openxmlformats.org/officeDocument/2006/relationships/image" Target="../media/image75.png"/><Relationship Id="rId8" Type="http://schemas.openxmlformats.org/officeDocument/2006/relationships/image" Target="../media/image6.png"/><Relationship Id="rId51" Type="http://schemas.openxmlformats.org/officeDocument/2006/relationships/image" Target="../media/image49.svg"/><Relationship Id="rId72" Type="http://schemas.openxmlformats.org/officeDocument/2006/relationships/image" Target="../media/image70.png"/><Relationship Id="rId80" Type="http://schemas.openxmlformats.org/officeDocument/2006/relationships/image" Target="../media/image78.png"/><Relationship Id="rId3" Type="http://schemas.microsoft.com/office/2018/10/relationships/comments" Target="../comments/modernComment_102_4C3B904C.xml"/><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5.png"/><Relationship Id="rId20" Type="http://schemas.openxmlformats.org/officeDocument/2006/relationships/image" Target="../media/image18.sv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image" Target="../media/image60.png"/><Relationship Id="rId70" Type="http://schemas.openxmlformats.org/officeDocument/2006/relationships/image" Target="../media/image68.png"/><Relationship Id="rId75"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png"/><Relationship Id="rId57" Type="http://schemas.openxmlformats.org/officeDocument/2006/relationships/image" Target="../media/image55.png"/><Relationship Id="rId10" Type="http://schemas.openxmlformats.org/officeDocument/2006/relationships/image" Target="../media/image8.pn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image" Target="../media/image58.png"/><Relationship Id="rId65" Type="http://schemas.openxmlformats.org/officeDocument/2006/relationships/image" Target="../media/image63.png"/><Relationship Id="rId73" Type="http://schemas.openxmlformats.org/officeDocument/2006/relationships/image" Target="../media/image71.png"/><Relationship Id="rId78" Type="http://schemas.openxmlformats.org/officeDocument/2006/relationships/image" Target="../media/image76.png"/><Relationship Id="rId4" Type="http://schemas.openxmlformats.org/officeDocument/2006/relationships/image" Target="../media/image2.png"/><Relationship Id="rId9"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6.sv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74.png"/><Relationship Id="rId7" Type="http://schemas.openxmlformats.org/officeDocument/2006/relationships/image" Target="../media/image5.png"/><Relationship Id="rId71" Type="http://schemas.openxmlformats.org/officeDocument/2006/relationships/image" Target="../media/image69.png"/><Relationship Id="rId2" Type="http://schemas.openxmlformats.org/officeDocument/2006/relationships/notesSlide" Target="../notesSlides/notesSlide1.xml"/><Relationship Id="rId2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28C18D19-649D-E46A-1EC0-970121A6E794}"/>
              </a:ext>
            </a:extLst>
          </p:cNvPr>
          <p:cNvGrpSpPr/>
          <p:nvPr/>
        </p:nvGrpSpPr>
        <p:grpSpPr>
          <a:xfrm>
            <a:off x="12149714" y="9865263"/>
            <a:ext cx="7262425" cy="2470609"/>
            <a:chOff x="12251927" y="10170207"/>
            <a:chExt cx="6797042" cy="2218644"/>
          </a:xfrm>
        </p:grpSpPr>
        <p:pic>
          <p:nvPicPr>
            <p:cNvPr id="111" name="Picture 110" descr="A picture containing text, drawing, sketch, diagram&#10;&#10;Description automatically generated">
              <a:extLst>
                <a:ext uri="{FF2B5EF4-FFF2-40B4-BE49-F238E27FC236}">
                  <a16:creationId xmlns:a16="http://schemas.microsoft.com/office/drawing/2014/main" id="{D915B34C-B0F8-7E00-EE36-F04962C6D3F3}"/>
                </a:ext>
              </a:extLst>
            </p:cNvPr>
            <p:cNvPicPr>
              <a:picLocks noChangeAspect="1"/>
            </p:cNvPicPr>
            <p:nvPr/>
          </p:nvPicPr>
          <p:blipFill rotWithShape="1">
            <a:blip r:embed="rId4">
              <a:extLst>
                <a:ext uri="{28A0092B-C50C-407E-A947-70E740481C1C}">
                  <a14:useLocalDpi xmlns:a14="http://schemas.microsoft.com/office/drawing/2010/main" val="0"/>
                </a:ext>
              </a:extLst>
            </a:blip>
            <a:srcRect t="33384" r="11697" b="32145"/>
            <a:stretch/>
          </p:blipFill>
          <p:spPr>
            <a:xfrm>
              <a:off x="12251927" y="10449471"/>
              <a:ext cx="6797042" cy="1939380"/>
            </a:xfrm>
            <a:prstGeom prst="rect">
              <a:avLst/>
            </a:prstGeom>
          </p:spPr>
        </p:pic>
        <p:sp>
          <p:nvSpPr>
            <p:cNvPr id="167" name="Rectangle 166">
              <a:extLst>
                <a:ext uri="{FF2B5EF4-FFF2-40B4-BE49-F238E27FC236}">
                  <a16:creationId xmlns:a16="http://schemas.microsoft.com/office/drawing/2014/main" id="{BF9D0DAF-98A9-08AD-01AE-B213417DF04D}"/>
                </a:ext>
              </a:extLst>
            </p:cNvPr>
            <p:cNvSpPr/>
            <p:nvPr/>
          </p:nvSpPr>
          <p:spPr>
            <a:xfrm>
              <a:off x="16485564" y="10170207"/>
              <a:ext cx="1306467" cy="460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Shape 1"/>
          <p:cNvSpPr txBox="1"/>
          <p:nvPr/>
        </p:nvSpPr>
        <p:spPr>
          <a:xfrm>
            <a:off x="3398169" y="92335"/>
            <a:ext cx="34470720" cy="2077560"/>
          </a:xfrm>
          <a:prstGeom prst="rect">
            <a:avLst/>
          </a:prstGeom>
          <a:noFill/>
          <a:ln>
            <a:noFill/>
          </a:ln>
        </p:spPr>
        <p:txBody>
          <a:bodyPr lIns="294840" tIns="147600" rIns="294840" bIns="147600" anchor="ctr">
            <a:noAutofit/>
          </a:bodyPr>
          <a:lstStyle/>
          <a:p>
            <a:pPr algn="ctr">
              <a:lnSpc>
                <a:spcPct val="100000"/>
              </a:lnSpc>
            </a:pPr>
            <a:r>
              <a:rPr lang="en-US" sz="5400" b="1" strike="noStrike" spc="-1" dirty="0">
                <a:solidFill>
                  <a:srgbClr val="000000"/>
                </a:solidFill>
                <a:latin typeface="Arial"/>
                <a:ea typeface="MS PGothic"/>
              </a:rPr>
              <a:t>Bridging cognitive, statistical, and neural descriptions of multi-agent bird foraging behavior </a:t>
            </a:r>
          </a:p>
          <a:p>
            <a:pPr algn="ctr">
              <a:lnSpc>
                <a:spcPct val="100000"/>
              </a:lnSpc>
            </a:pPr>
            <a:r>
              <a:rPr lang="en-US" sz="4500" spc="-1" dirty="0">
                <a:solidFill>
                  <a:srgbClr val="000000"/>
                </a:solidFill>
                <a:latin typeface="Arial"/>
                <a:ea typeface="MS PGothic"/>
              </a:rPr>
              <a:t>Marjorie Xie</a:t>
            </a:r>
            <a:r>
              <a:rPr lang="en-US" sz="4500" spc="-1" baseline="30000" dirty="0">
                <a:solidFill>
                  <a:srgbClr val="000000"/>
                </a:solidFill>
                <a:latin typeface="Arial"/>
                <a:ea typeface="MS PGothic"/>
              </a:rPr>
              <a:t>12</a:t>
            </a:r>
            <a:r>
              <a:rPr lang="en-US" sz="4500" spc="-1" dirty="0">
                <a:solidFill>
                  <a:srgbClr val="000000"/>
                </a:solidFill>
                <a:latin typeface="Arial"/>
                <a:ea typeface="MS PGothic"/>
              </a:rPr>
              <a:t>, Rafal Urbaniak</a:t>
            </a:r>
            <a:r>
              <a:rPr lang="en-US" sz="4500" spc="-1" baseline="30000" dirty="0">
                <a:solidFill>
                  <a:srgbClr val="000000"/>
                </a:solidFill>
                <a:latin typeface="Arial"/>
                <a:ea typeface="MS PGothic"/>
              </a:rPr>
              <a:t>13</a:t>
            </a:r>
            <a:r>
              <a:rPr lang="en-US" sz="4500" spc="-1" dirty="0">
                <a:solidFill>
                  <a:srgbClr val="000000"/>
                </a:solidFill>
                <a:latin typeface="Arial"/>
                <a:ea typeface="MS PGothic"/>
              </a:rPr>
              <a:t>, Emily Mackevicius</a:t>
            </a:r>
            <a:r>
              <a:rPr lang="en-US" sz="4500" spc="-1" baseline="30000" dirty="0">
                <a:solidFill>
                  <a:srgbClr val="000000"/>
                </a:solidFill>
                <a:latin typeface="Arial"/>
                <a:ea typeface="MS PGothic"/>
              </a:rPr>
              <a:t>12</a:t>
            </a:r>
            <a:r>
              <a:rPr lang="en-US" sz="4500" spc="-1" dirty="0">
                <a:solidFill>
                  <a:srgbClr val="000000"/>
                </a:solidFill>
                <a:latin typeface="Arial"/>
                <a:ea typeface="MS PGothic"/>
              </a:rPr>
              <a:t> </a:t>
            </a:r>
          </a:p>
          <a:p>
            <a:pPr algn="ctr">
              <a:lnSpc>
                <a:spcPct val="100000"/>
              </a:lnSpc>
            </a:pPr>
            <a:r>
              <a:rPr lang="en-US" sz="3600" b="0" strike="noStrike" spc="-1" baseline="30000" dirty="0">
                <a:solidFill>
                  <a:srgbClr val="000000"/>
                </a:solidFill>
                <a:latin typeface="Arial"/>
                <a:ea typeface="MS PGothic"/>
              </a:rPr>
              <a:t>1</a:t>
            </a:r>
            <a:r>
              <a:rPr lang="en-US" sz="3600" b="0" strike="noStrike" spc="-1" dirty="0">
                <a:solidFill>
                  <a:srgbClr val="000000"/>
                </a:solidFill>
                <a:latin typeface="Arial"/>
                <a:ea typeface="MS PGothic"/>
              </a:rPr>
              <a:t>Basis Research Institute  </a:t>
            </a:r>
            <a:r>
              <a:rPr lang="en-US" sz="3600" b="0" strike="noStrike" spc="-1" baseline="30000" dirty="0">
                <a:solidFill>
                  <a:srgbClr val="000000"/>
                </a:solidFill>
                <a:latin typeface="Arial"/>
                <a:ea typeface="MS PGothic"/>
              </a:rPr>
              <a:t>2</a:t>
            </a:r>
            <a:r>
              <a:rPr lang="en-US" sz="3600" b="0" strike="noStrike" spc="-1" dirty="0">
                <a:solidFill>
                  <a:srgbClr val="000000"/>
                </a:solidFill>
                <a:latin typeface="Arial"/>
                <a:ea typeface="MS PGothic"/>
              </a:rPr>
              <a:t>Columbia University </a:t>
            </a:r>
            <a:r>
              <a:rPr lang="en-US" sz="3600" b="0" strike="noStrike" spc="-1" baseline="30000" dirty="0">
                <a:solidFill>
                  <a:srgbClr val="000000"/>
                </a:solidFill>
                <a:latin typeface="Arial"/>
                <a:ea typeface="MS PGothic"/>
              </a:rPr>
              <a:t>3</a:t>
            </a:r>
            <a:r>
              <a:rPr lang="en-US" sz="3600" b="0" strike="noStrike" spc="-1" dirty="0">
                <a:solidFill>
                  <a:srgbClr val="000000"/>
                </a:solidFill>
                <a:latin typeface="Arial"/>
                <a:ea typeface="MS PGothic"/>
              </a:rPr>
              <a:t>University of Gdansk</a:t>
            </a:r>
            <a:endParaRPr lang="en-US" sz="4400" b="0" strike="noStrike" spc="-1" dirty="0">
              <a:solidFill>
                <a:srgbClr val="000000"/>
              </a:solidFill>
              <a:latin typeface="Arial"/>
            </a:endParaRPr>
          </a:p>
        </p:txBody>
      </p:sp>
      <p:sp>
        <p:nvSpPr>
          <p:cNvPr id="2" name="Rectangle 1">
            <a:extLst>
              <a:ext uri="{FF2B5EF4-FFF2-40B4-BE49-F238E27FC236}">
                <a16:creationId xmlns:a16="http://schemas.microsoft.com/office/drawing/2014/main" id="{A2E1F47F-4DC7-6300-6B8E-6246DC1300FD}"/>
              </a:ext>
            </a:extLst>
          </p:cNvPr>
          <p:cNvSpPr/>
          <p:nvPr/>
        </p:nvSpPr>
        <p:spPr>
          <a:xfrm>
            <a:off x="636102" y="2541956"/>
            <a:ext cx="10469219" cy="7519252"/>
          </a:xfrm>
          <a:prstGeom prst="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0E61D42C-BF2E-596E-036D-BB98A90D9A2B}"/>
              </a:ext>
            </a:extLst>
          </p:cNvPr>
          <p:cNvSpPr txBox="1"/>
          <p:nvPr/>
        </p:nvSpPr>
        <p:spPr>
          <a:xfrm>
            <a:off x="873561" y="10496233"/>
            <a:ext cx="10045141" cy="954107"/>
          </a:xfrm>
          <a:prstGeom prst="rect">
            <a:avLst/>
          </a:prstGeom>
          <a:noFill/>
        </p:spPr>
        <p:txBody>
          <a:bodyPr wrap="square">
            <a:spAutoFit/>
          </a:bodyPr>
          <a:lstStyle/>
          <a:p>
            <a:r>
              <a:rPr lang="en-US" sz="2800" dirty="0"/>
              <a:t>Multi-agent foraging across species and communication within groups</a:t>
            </a:r>
          </a:p>
        </p:txBody>
      </p:sp>
      <p:sp>
        <p:nvSpPr>
          <p:cNvPr id="6" name="Rectangle 5">
            <a:extLst>
              <a:ext uri="{FF2B5EF4-FFF2-40B4-BE49-F238E27FC236}">
                <a16:creationId xmlns:a16="http://schemas.microsoft.com/office/drawing/2014/main" id="{A869BFDB-E40D-4BEA-1656-BA59048085CE}"/>
              </a:ext>
            </a:extLst>
          </p:cNvPr>
          <p:cNvSpPr/>
          <p:nvPr/>
        </p:nvSpPr>
        <p:spPr>
          <a:xfrm>
            <a:off x="636102" y="10384509"/>
            <a:ext cx="10469219" cy="1123333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FCC0D5-5716-90D5-B644-199E814CDF20}"/>
              </a:ext>
            </a:extLst>
          </p:cNvPr>
          <p:cNvSpPr txBox="1"/>
          <p:nvPr/>
        </p:nvSpPr>
        <p:spPr>
          <a:xfrm>
            <a:off x="1010415" y="16153591"/>
            <a:ext cx="9924257" cy="954107"/>
          </a:xfrm>
          <a:prstGeom prst="rect">
            <a:avLst/>
          </a:prstGeom>
          <a:noFill/>
        </p:spPr>
        <p:txBody>
          <a:bodyPr wrap="square">
            <a:spAutoFit/>
          </a:bodyPr>
          <a:lstStyle/>
          <a:p>
            <a:r>
              <a:rPr lang="en-US" sz="2800" dirty="0"/>
              <a:t>Foraging has been studied from cognitive, neural, and statistical perspectives. </a:t>
            </a:r>
          </a:p>
        </p:txBody>
      </p:sp>
      <p:sp>
        <p:nvSpPr>
          <p:cNvPr id="10" name="TextBox 9">
            <a:extLst>
              <a:ext uri="{FF2B5EF4-FFF2-40B4-BE49-F238E27FC236}">
                <a16:creationId xmlns:a16="http://schemas.microsoft.com/office/drawing/2014/main" id="{8D744ECB-41BF-5A34-12B7-F7DE1C90619F}"/>
              </a:ext>
            </a:extLst>
          </p:cNvPr>
          <p:cNvSpPr txBox="1"/>
          <p:nvPr/>
        </p:nvSpPr>
        <p:spPr>
          <a:xfrm>
            <a:off x="12062888" y="2651627"/>
            <a:ext cx="8950143" cy="584775"/>
          </a:xfrm>
          <a:prstGeom prst="rect">
            <a:avLst/>
          </a:prstGeom>
          <a:noFill/>
        </p:spPr>
        <p:txBody>
          <a:bodyPr wrap="square">
            <a:spAutoFit/>
          </a:bodyPr>
          <a:lstStyle/>
          <a:p>
            <a:pPr algn="ctr"/>
            <a:r>
              <a:rPr lang="en-US" sz="3200" dirty="0"/>
              <a:t>Cognitive, neural, and statistical descriptions  </a:t>
            </a:r>
          </a:p>
        </p:txBody>
      </p:sp>
      <p:sp>
        <p:nvSpPr>
          <p:cNvPr id="11" name="Rectangle 10">
            <a:extLst>
              <a:ext uri="{FF2B5EF4-FFF2-40B4-BE49-F238E27FC236}">
                <a16:creationId xmlns:a16="http://schemas.microsoft.com/office/drawing/2014/main" id="{0CE1E2D8-44B5-84F7-206B-D99FEEBCCAB7}"/>
              </a:ext>
            </a:extLst>
          </p:cNvPr>
          <p:cNvSpPr/>
          <p:nvPr/>
        </p:nvSpPr>
        <p:spPr>
          <a:xfrm>
            <a:off x="11520431" y="2541956"/>
            <a:ext cx="10439887" cy="1252147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DBC36FB-39BC-6A56-1C09-065F423BEED3}"/>
              </a:ext>
            </a:extLst>
          </p:cNvPr>
          <p:cNvSpPr txBox="1"/>
          <p:nvPr/>
        </p:nvSpPr>
        <p:spPr>
          <a:xfrm>
            <a:off x="13516091" y="15288054"/>
            <a:ext cx="6331059" cy="584775"/>
          </a:xfrm>
          <a:prstGeom prst="rect">
            <a:avLst/>
          </a:prstGeom>
          <a:noFill/>
        </p:spPr>
        <p:txBody>
          <a:bodyPr wrap="square">
            <a:spAutoFit/>
          </a:bodyPr>
          <a:lstStyle/>
          <a:p>
            <a:r>
              <a:rPr lang="en-US" sz="3200" dirty="0"/>
              <a:t>Translation between descriptions  </a:t>
            </a:r>
          </a:p>
        </p:txBody>
      </p:sp>
      <p:sp>
        <p:nvSpPr>
          <p:cNvPr id="14" name="Rectangle 13">
            <a:extLst>
              <a:ext uri="{FF2B5EF4-FFF2-40B4-BE49-F238E27FC236}">
                <a16:creationId xmlns:a16="http://schemas.microsoft.com/office/drawing/2014/main" id="{59FF5DD1-2197-2AC5-B427-6C1784E67E6F}"/>
              </a:ext>
            </a:extLst>
          </p:cNvPr>
          <p:cNvSpPr/>
          <p:nvPr/>
        </p:nvSpPr>
        <p:spPr>
          <a:xfrm>
            <a:off x="11500275" y="15240000"/>
            <a:ext cx="10445324" cy="637784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D96536F-70F4-8C35-9C19-7C0F9C8CFEB8}"/>
              </a:ext>
            </a:extLst>
          </p:cNvPr>
          <p:cNvSpPr/>
          <p:nvPr/>
        </p:nvSpPr>
        <p:spPr>
          <a:xfrm>
            <a:off x="22378418" y="2541956"/>
            <a:ext cx="10278298" cy="1907588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DD77C4-8E65-5847-43C6-3170E47A96EE}"/>
              </a:ext>
            </a:extLst>
          </p:cNvPr>
          <p:cNvSpPr txBox="1"/>
          <p:nvPr/>
        </p:nvSpPr>
        <p:spPr>
          <a:xfrm>
            <a:off x="33008005" y="2655184"/>
            <a:ext cx="10392351" cy="1077218"/>
          </a:xfrm>
          <a:prstGeom prst="rect">
            <a:avLst/>
          </a:prstGeom>
          <a:noFill/>
        </p:spPr>
        <p:txBody>
          <a:bodyPr wrap="square" rtlCol="0">
            <a:spAutoFit/>
          </a:bodyPr>
          <a:lstStyle/>
          <a:p>
            <a:pPr algn="ctr"/>
            <a:r>
              <a:rPr lang="en-US" sz="3200" dirty="0"/>
              <a:t>Toward inference of communication mechanisms in multi-agent bird flocks </a:t>
            </a:r>
          </a:p>
        </p:txBody>
      </p:sp>
      <p:sp>
        <p:nvSpPr>
          <p:cNvPr id="18" name="TextBox 17">
            <a:extLst>
              <a:ext uri="{FF2B5EF4-FFF2-40B4-BE49-F238E27FC236}">
                <a16:creationId xmlns:a16="http://schemas.microsoft.com/office/drawing/2014/main" id="{4F5AA377-09C9-7CA8-28CC-EBA62F8A2FEB}"/>
              </a:ext>
            </a:extLst>
          </p:cNvPr>
          <p:cNvSpPr txBox="1"/>
          <p:nvPr/>
        </p:nvSpPr>
        <p:spPr>
          <a:xfrm>
            <a:off x="23547372" y="2609018"/>
            <a:ext cx="7754457" cy="584775"/>
          </a:xfrm>
          <a:prstGeom prst="rect">
            <a:avLst/>
          </a:prstGeom>
          <a:noFill/>
        </p:spPr>
        <p:txBody>
          <a:bodyPr wrap="square" rtlCol="0">
            <a:spAutoFit/>
          </a:bodyPr>
          <a:lstStyle/>
          <a:p>
            <a:r>
              <a:rPr lang="en-US" sz="3200" dirty="0"/>
              <a:t>Statistical inference of foraging strategies</a:t>
            </a:r>
          </a:p>
        </p:txBody>
      </p:sp>
      <p:sp>
        <p:nvSpPr>
          <p:cNvPr id="4" name="TextBox 3">
            <a:extLst>
              <a:ext uri="{FF2B5EF4-FFF2-40B4-BE49-F238E27FC236}">
                <a16:creationId xmlns:a16="http://schemas.microsoft.com/office/drawing/2014/main" id="{186E9C27-A73C-D15B-08D1-649709BF12B2}"/>
              </a:ext>
            </a:extLst>
          </p:cNvPr>
          <p:cNvSpPr txBox="1"/>
          <p:nvPr/>
        </p:nvSpPr>
        <p:spPr>
          <a:xfrm>
            <a:off x="37511126" y="13818955"/>
            <a:ext cx="2994494" cy="584775"/>
          </a:xfrm>
          <a:prstGeom prst="rect">
            <a:avLst/>
          </a:prstGeom>
          <a:noFill/>
        </p:spPr>
        <p:txBody>
          <a:bodyPr wrap="square" rtlCol="0">
            <a:spAutoFit/>
          </a:bodyPr>
          <a:lstStyle/>
          <a:p>
            <a:r>
              <a:rPr lang="en-US" sz="3200" dirty="0"/>
              <a:t>Field work</a:t>
            </a:r>
          </a:p>
        </p:txBody>
      </p:sp>
      <p:sp>
        <p:nvSpPr>
          <p:cNvPr id="7" name="Rectangle 6">
            <a:extLst>
              <a:ext uri="{FF2B5EF4-FFF2-40B4-BE49-F238E27FC236}">
                <a16:creationId xmlns:a16="http://schemas.microsoft.com/office/drawing/2014/main" id="{19B20BE7-479B-1952-B0D3-79BF2BE9898A}"/>
              </a:ext>
            </a:extLst>
          </p:cNvPr>
          <p:cNvSpPr/>
          <p:nvPr/>
        </p:nvSpPr>
        <p:spPr>
          <a:xfrm>
            <a:off x="33107906" y="2541956"/>
            <a:ext cx="10278298" cy="1091934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4273AE5-3F1F-FCCA-BC15-1A92C745013C}"/>
              </a:ext>
            </a:extLst>
          </p:cNvPr>
          <p:cNvSpPr/>
          <p:nvPr/>
        </p:nvSpPr>
        <p:spPr>
          <a:xfrm>
            <a:off x="33107906" y="13634864"/>
            <a:ext cx="10278298" cy="7982981"/>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black square with a white square in the middle&#10;&#10;Description automatically generated with low confidence">
            <a:extLst>
              <a:ext uri="{FF2B5EF4-FFF2-40B4-BE49-F238E27FC236}">
                <a16:creationId xmlns:a16="http://schemas.microsoft.com/office/drawing/2014/main" id="{76B18616-8C2C-D211-9148-B3473E64F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0367" y="9808891"/>
            <a:ext cx="2084777" cy="2084777"/>
          </a:xfrm>
          <a:prstGeom prst="rect">
            <a:avLst/>
          </a:prstGeom>
        </p:spPr>
      </p:pic>
      <p:pic>
        <p:nvPicPr>
          <p:cNvPr id="23" name="Picture 22" descr="A picture containing text, screenshot, diagram, font&#10;&#10;Description automatically generated">
            <a:extLst>
              <a:ext uri="{FF2B5EF4-FFF2-40B4-BE49-F238E27FC236}">
                <a16:creationId xmlns:a16="http://schemas.microsoft.com/office/drawing/2014/main" id="{AD4041A1-CA74-AF4F-ABA6-AD3290F8E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79670" y="9615349"/>
            <a:ext cx="3004805" cy="2704324"/>
          </a:xfrm>
          <a:prstGeom prst="rect">
            <a:avLst/>
          </a:prstGeom>
        </p:spPr>
      </p:pic>
      <p:pic>
        <p:nvPicPr>
          <p:cNvPr id="25" name="Picture 24" descr="A picture containing text, screenshot, diagram, font&#10;&#10;Description automatically generated">
            <a:extLst>
              <a:ext uri="{FF2B5EF4-FFF2-40B4-BE49-F238E27FC236}">
                <a16:creationId xmlns:a16="http://schemas.microsoft.com/office/drawing/2014/main" id="{14D10498-4FC9-BF2E-B72F-68A18E0A82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92726" y="9577670"/>
            <a:ext cx="3004805" cy="2704324"/>
          </a:xfrm>
          <a:prstGeom prst="rect">
            <a:avLst/>
          </a:prstGeom>
        </p:spPr>
      </p:pic>
      <p:pic>
        <p:nvPicPr>
          <p:cNvPr id="27" name="Picture 26" descr="A black square with orange dots&#10;&#10;Description automatically generated with low confidence">
            <a:extLst>
              <a:ext uri="{FF2B5EF4-FFF2-40B4-BE49-F238E27FC236}">
                <a16:creationId xmlns:a16="http://schemas.microsoft.com/office/drawing/2014/main" id="{56566450-91BC-F7F2-9275-186B254F0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30367" y="7058387"/>
            <a:ext cx="2045864" cy="2045864"/>
          </a:xfrm>
          <a:prstGeom prst="rect">
            <a:avLst/>
          </a:prstGeom>
        </p:spPr>
      </p:pic>
      <p:pic>
        <p:nvPicPr>
          <p:cNvPr id="29" name="Picture 28" descr="A picture containing text, font, screenshot, diagram&#10;&#10;Description automatically generated">
            <a:extLst>
              <a:ext uri="{FF2B5EF4-FFF2-40B4-BE49-F238E27FC236}">
                <a16:creationId xmlns:a16="http://schemas.microsoft.com/office/drawing/2014/main" id="{E530B8CB-7167-A9F4-9F56-4E8EFA9712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24846" y="6860778"/>
            <a:ext cx="3004805" cy="2704324"/>
          </a:xfrm>
          <a:prstGeom prst="rect">
            <a:avLst/>
          </a:prstGeom>
        </p:spPr>
      </p:pic>
      <p:pic>
        <p:nvPicPr>
          <p:cNvPr id="31" name="Picture 30" descr="A picture containing text, screenshot, font, line&#10;&#10;Description automatically generated">
            <a:extLst>
              <a:ext uri="{FF2B5EF4-FFF2-40B4-BE49-F238E27FC236}">
                <a16:creationId xmlns:a16="http://schemas.microsoft.com/office/drawing/2014/main" id="{B3A60318-84B5-77C0-30E1-26D460009F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366486" y="6888676"/>
            <a:ext cx="3004805" cy="2704324"/>
          </a:xfrm>
          <a:prstGeom prst="rect">
            <a:avLst/>
          </a:prstGeom>
        </p:spPr>
      </p:pic>
      <p:sp>
        <p:nvSpPr>
          <p:cNvPr id="33" name="TextBox 32">
            <a:extLst>
              <a:ext uri="{FF2B5EF4-FFF2-40B4-BE49-F238E27FC236}">
                <a16:creationId xmlns:a16="http://schemas.microsoft.com/office/drawing/2014/main" id="{55040A2E-EF42-C7F0-2C69-EA3EE868BFF2}"/>
              </a:ext>
            </a:extLst>
          </p:cNvPr>
          <p:cNvSpPr txBox="1"/>
          <p:nvPr/>
        </p:nvSpPr>
        <p:spPr>
          <a:xfrm flipH="1">
            <a:off x="33530367" y="6554902"/>
            <a:ext cx="1867711" cy="369332"/>
          </a:xfrm>
          <a:prstGeom prst="rect">
            <a:avLst/>
          </a:prstGeom>
          <a:noFill/>
        </p:spPr>
        <p:txBody>
          <a:bodyPr wrap="square" rtlCol="0">
            <a:spAutoFit/>
          </a:bodyPr>
          <a:lstStyle/>
          <a:p>
            <a:r>
              <a:rPr lang="en-US" dirty="0"/>
              <a:t>Distributed food</a:t>
            </a:r>
          </a:p>
        </p:txBody>
      </p:sp>
      <p:sp>
        <p:nvSpPr>
          <p:cNvPr id="34" name="TextBox 33">
            <a:extLst>
              <a:ext uri="{FF2B5EF4-FFF2-40B4-BE49-F238E27FC236}">
                <a16:creationId xmlns:a16="http://schemas.microsoft.com/office/drawing/2014/main" id="{50FE5DD8-78A0-E6FC-1409-9E76656F1698}"/>
              </a:ext>
            </a:extLst>
          </p:cNvPr>
          <p:cNvSpPr txBox="1"/>
          <p:nvPr/>
        </p:nvSpPr>
        <p:spPr>
          <a:xfrm flipH="1">
            <a:off x="33530367" y="9426901"/>
            <a:ext cx="1892645" cy="369332"/>
          </a:xfrm>
          <a:prstGeom prst="rect">
            <a:avLst/>
          </a:prstGeom>
          <a:noFill/>
        </p:spPr>
        <p:txBody>
          <a:bodyPr wrap="square" rtlCol="0">
            <a:spAutoFit/>
          </a:bodyPr>
          <a:lstStyle/>
          <a:p>
            <a:r>
              <a:rPr lang="en-US" dirty="0"/>
              <a:t>Clustered food </a:t>
            </a:r>
          </a:p>
        </p:txBody>
      </p:sp>
      <p:sp>
        <p:nvSpPr>
          <p:cNvPr id="35" name="TextBox 34">
            <a:extLst>
              <a:ext uri="{FF2B5EF4-FFF2-40B4-BE49-F238E27FC236}">
                <a16:creationId xmlns:a16="http://schemas.microsoft.com/office/drawing/2014/main" id="{DB316D12-8D3F-D853-8A11-44F7FB7E07CA}"/>
              </a:ext>
            </a:extLst>
          </p:cNvPr>
          <p:cNvSpPr txBox="1"/>
          <p:nvPr/>
        </p:nvSpPr>
        <p:spPr>
          <a:xfrm flipH="1">
            <a:off x="36454771" y="6250866"/>
            <a:ext cx="3418112" cy="646331"/>
          </a:xfrm>
          <a:prstGeom prst="rect">
            <a:avLst/>
          </a:prstGeom>
          <a:noFill/>
        </p:spPr>
        <p:txBody>
          <a:bodyPr wrap="square" rtlCol="0">
            <a:spAutoFit/>
          </a:bodyPr>
          <a:lstStyle/>
          <a:p>
            <a:r>
              <a:rPr lang="en-US" dirty="0"/>
              <a:t>Communicators reach food rewards faster than ignorers.</a:t>
            </a:r>
          </a:p>
        </p:txBody>
      </p:sp>
      <p:sp>
        <p:nvSpPr>
          <p:cNvPr id="36" name="TextBox 35">
            <a:extLst>
              <a:ext uri="{FF2B5EF4-FFF2-40B4-BE49-F238E27FC236}">
                <a16:creationId xmlns:a16="http://schemas.microsoft.com/office/drawing/2014/main" id="{1713B958-81D8-11EF-B31B-ED1C1C8C91C4}"/>
              </a:ext>
            </a:extLst>
          </p:cNvPr>
          <p:cNvSpPr txBox="1"/>
          <p:nvPr/>
        </p:nvSpPr>
        <p:spPr>
          <a:xfrm flipH="1">
            <a:off x="40098477" y="6229211"/>
            <a:ext cx="3251254" cy="646331"/>
          </a:xfrm>
          <a:prstGeom prst="rect">
            <a:avLst/>
          </a:prstGeom>
          <a:noFill/>
        </p:spPr>
        <p:txBody>
          <a:bodyPr wrap="square" rtlCol="0">
            <a:spAutoFit/>
          </a:bodyPr>
          <a:lstStyle/>
          <a:p>
            <a:r>
              <a:rPr lang="en-US" dirty="0"/>
              <a:t>Fewer communicators fail to find food than ignorers.  </a:t>
            </a:r>
          </a:p>
        </p:txBody>
      </p:sp>
      <p:pic>
        <p:nvPicPr>
          <p:cNvPr id="42" name="Picture 41" descr="A screenshot of a video game&#10;&#10;Description automatically generated with low confidence">
            <a:extLst>
              <a:ext uri="{FF2B5EF4-FFF2-40B4-BE49-F238E27FC236}">
                <a16:creationId xmlns:a16="http://schemas.microsoft.com/office/drawing/2014/main" id="{F27A5ABB-A139-F98D-5ABC-FB159E8B91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16632" y="9807547"/>
            <a:ext cx="4504015" cy="4504015"/>
          </a:xfrm>
          <a:prstGeom prst="rect">
            <a:avLst/>
          </a:prstGeom>
        </p:spPr>
      </p:pic>
      <p:pic>
        <p:nvPicPr>
          <p:cNvPr id="45" name="Picture 44" descr="A screen shot of a graph&#10;&#10;Description automatically generated with low confidence">
            <a:extLst>
              <a:ext uri="{FF2B5EF4-FFF2-40B4-BE49-F238E27FC236}">
                <a16:creationId xmlns:a16="http://schemas.microsoft.com/office/drawing/2014/main" id="{07B15B4B-4ED2-C4C9-5603-82B4C39163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016545" y="16326284"/>
            <a:ext cx="5208104" cy="5208104"/>
          </a:xfrm>
          <a:prstGeom prst="rect">
            <a:avLst/>
          </a:prstGeom>
        </p:spPr>
      </p:pic>
      <p:pic>
        <p:nvPicPr>
          <p:cNvPr id="12" name="Graphic 11">
            <a:extLst>
              <a:ext uri="{FF2B5EF4-FFF2-40B4-BE49-F238E27FC236}">
                <a16:creationId xmlns:a16="http://schemas.microsoft.com/office/drawing/2014/main" id="{D36BB6F6-B434-F5EB-D52E-B2580BB5CEA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571880" y="5775239"/>
            <a:ext cx="2086334" cy="1876597"/>
          </a:xfrm>
          <a:prstGeom prst="rect">
            <a:avLst/>
          </a:prstGeom>
        </p:spPr>
      </p:pic>
      <p:pic>
        <p:nvPicPr>
          <p:cNvPr id="20" name="Graphic 19">
            <a:extLst>
              <a:ext uri="{FF2B5EF4-FFF2-40B4-BE49-F238E27FC236}">
                <a16:creationId xmlns:a16="http://schemas.microsoft.com/office/drawing/2014/main" id="{C15EDDF4-6527-26BC-B65F-7A6AA087656A}"/>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14295"/>
          <a:stretch/>
        </p:blipFill>
        <p:spPr>
          <a:xfrm>
            <a:off x="14801917" y="5692799"/>
            <a:ext cx="1951590" cy="2048189"/>
          </a:xfrm>
          <a:prstGeom prst="rect">
            <a:avLst/>
          </a:prstGeom>
        </p:spPr>
      </p:pic>
      <p:pic>
        <p:nvPicPr>
          <p:cNvPr id="24" name="Graphic 23">
            <a:extLst>
              <a:ext uri="{FF2B5EF4-FFF2-40B4-BE49-F238E27FC236}">
                <a16:creationId xmlns:a16="http://schemas.microsoft.com/office/drawing/2014/main" id="{786264CF-09ED-8A0B-F885-02C439ACB04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82598" y="17648601"/>
            <a:ext cx="1800225" cy="1619250"/>
          </a:xfrm>
          <a:prstGeom prst="rect">
            <a:avLst/>
          </a:prstGeom>
        </p:spPr>
      </p:pic>
      <p:pic>
        <p:nvPicPr>
          <p:cNvPr id="28" name="Graphic 27">
            <a:extLst>
              <a:ext uri="{FF2B5EF4-FFF2-40B4-BE49-F238E27FC236}">
                <a16:creationId xmlns:a16="http://schemas.microsoft.com/office/drawing/2014/main" id="{55BC9614-EC17-6C01-FAF7-28AC3EC11B0A}"/>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14123" t="2943" r="14123" b="-2943"/>
          <a:stretch/>
        </p:blipFill>
        <p:spPr>
          <a:xfrm>
            <a:off x="17031091" y="5764657"/>
            <a:ext cx="2266235" cy="2038412"/>
          </a:xfrm>
          <a:prstGeom prst="rect">
            <a:avLst/>
          </a:prstGeom>
        </p:spPr>
      </p:pic>
      <p:pic>
        <p:nvPicPr>
          <p:cNvPr id="32" name="Graphic 31">
            <a:extLst>
              <a:ext uri="{FF2B5EF4-FFF2-40B4-BE49-F238E27FC236}">
                <a16:creationId xmlns:a16="http://schemas.microsoft.com/office/drawing/2014/main" id="{E6A412E4-8506-3AFB-0AF2-9D9F759DE01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6814077" y="17607253"/>
            <a:ext cx="1800225" cy="1619250"/>
          </a:xfrm>
          <a:prstGeom prst="rect">
            <a:avLst/>
          </a:prstGeom>
        </p:spPr>
      </p:pic>
      <p:pic>
        <p:nvPicPr>
          <p:cNvPr id="39" name="Graphic 38">
            <a:extLst>
              <a:ext uri="{FF2B5EF4-FFF2-40B4-BE49-F238E27FC236}">
                <a16:creationId xmlns:a16="http://schemas.microsoft.com/office/drawing/2014/main" id="{0DAF0E01-61E9-EE3B-E356-BA944B2AC77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984811" y="17648601"/>
            <a:ext cx="1800225" cy="1619250"/>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306B46E-5EC6-D3CC-D002-3E94925E49EF}"/>
                  </a:ext>
                </a:extLst>
              </p:cNvPr>
              <p:cNvSpPr txBox="1"/>
              <p:nvPr/>
            </p:nvSpPr>
            <p:spPr>
              <a:xfrm>
                <a:off x="13323920" y="4665801"/>
                <a:ext cx="446225" cy="7991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acc>
                            <m:accPr>
                              <m:chr m:val="⃑"/>
                              <m:ctrlPr>
                                <a:rPr lang="en-US" sz="4000" i="1">
                                  <a:latin typeface="Cambria Math" panose="02040503050406030204" pitchFamily="18" charset="0"/>
                                </a:rPr>
                              </m:ctrlPr>
                            </m:accPr>
                            <m:e>
                              <m:r>
                                <a:rPr lang="en-US" sz="4000" i="1">
                                  <a:latin typeface="Cambria Math" panose="02040503050406030204" pitchFamily="18" charset="0"/>
                                </a:rPr>
                                <m:t>𝜙</m:t>
                              </m:r>
                            </m:e>
                          </m:acc>
                        </m:e>
                        <m:sub>
                          <m:r>
                            <a:rPr lang="en-US" sz="4000" i="1">
                              <a:latin typeface="Cambria Math" panose="02040503050406030204" pitchFamily="18" charset="0"/>
                            </a:rPr>
                            <m:t>𝑠</m:t>
                          </m:r>
                        </m:sub>
                      </m:sSub>
                    </m:oMath>
                  </m:oMathPara>
                </a14:m>
                <a:endParaRPr lang="en-US" dirty="0"/>
              </a:p>
            </p:txBody>
          </p:sp>
        </mc:Choice>
        <mc:Fallback xmlns="">
          <p:sp>
            <p:nvSpPr>
              <p:cNvPr id="46" name="TextBox 45">
                <a:extLst>
                  <a:ext uri="{FF2B5EF4-FFF2-40B4-BE49-F238E27FC236}">
                    <a16:creationId xmlns:a16="http://schemas.microsoft.com/office/drawing/2014/main" id="{C306B46E-5EC6-D3CC-D002-3E94925E49EF}"/>
                  </a:ext>
                </a:extLst>
              </p:cNvPr>
              <p:cNvSpPr txBox="1">
                <a:spLocks noRot="1" noChangeAspect="1" noMove="1" noResize="1" noEditPoints="1" noAdjustHandles="1" noChangeArrowheads="1" noChangeShapeType="1" noTextEdit="1"/>
              </p:cNvSpPr>
              <p:nvPr/>
            </p:nvSpPr>
            <p:spPr>
              <a:xfrm>
                <a:off x="13323920" y="4665801"/>
                <a:ext cx="446225" cy="799130"/>
              </a:xfrm>
              <a:prstGeom prst="rect">
                <a:avLst/>
              </a:prstGeom>
              <a:blipFill>
                <a:blip r:embed="rId25"/>
                <a:stretch>
                  <a:fillRect r="-32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B6D077-CE45-6697-FCF9-50B25E2B0195}"/>
                  </a:ext>
                </a:extLst>
              </p:cNvPr>
              <p:cNvSpPr txBox="1"/>
              <p:nvPr/>
            </p:nvSpPr>
            <p:spPr>
              <a:xfrm>
                <a:off x="15260240" y="4657003"/>
                <a:ext cx="1167607" cy="7991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𝑀</m:t>
                          </m:r>
                          <m:acc>
                            <m:accPr>
                              <m:chr m:val="⃑"/>
                              <m:ctrlPr>
                                <a:rPr lang="en-US" sz="4000" i="1">
                                  <a:latin typeface="Cambria Math" panose="02040503050406030204" pitchFamily="18" charset="0"/>
                                </a:rPr>
                              </m:ctrlPr>
                            </m:accPr>
                            <m:e>
                              <m:r>
                                <a:rPr lang="en-US" sz="4000" i="1">
                                  <a:latin typeface="Cambria Math" panose="02040503050406030204" pitchFamily="18" charset="0"/>
                                </a:rPr>
                                <m:t>𝜙</m:t>
                              </m:r>
                            </m:e>
                          </m:acc>
                        </m:e>
                        <m:sub>
                          <m:r>
                            <a:rPr lang="en-US" sz="4000" i="1">
                              <a:latin typeface="Cambria Math" panose="02040503050406030204" pitchFamily="18" charset="0"/>
                            </a:rPr>
                            <m:t>𝑠</m:t>
                          </m:r>
                        </m:sub>
                      </m:sSub>
                    </m:oMath>
                  </m:oMathPara>
                </a14:m>
                <a:endParaRPr lang="en-US" dirty="0"/>
              </a:p>
            </p:txBody>
          </p:sp>
        </mc:Choice>
        <mc:Fallback xmlns="">
          <p:sp>
            <p:nvSpPr>
              <p:cNvPr id="48" name="TextBox 47">
                <a:extLst>
                  <a:ext uri="{FF2B5EF4-FFF2-40B4-BE49-F238E27FC236}">
                    <a16:creationId xmlns:a16="http://schemas.microsoft.com/office/drawing/2014/main" id="{ABB6D077-CE45-6697-FCF9-50B25E2B0195}"/>
                  </a:ext>
                </a:extLst>
              </p:cNvPr>
              <p:cNvSpPr txBox="1">
                <a:spLocks noRot="1" noChangeAspect="1" noMove="1" noResize="1" noEditPoints="1" noAdjustHandles="1" noChangeArrowheads="1" noChangeShapeType="1" noTextEdit="1"/>
              </p:cNvSpPr>
              <p:nvPr/>
            </p:nvSpPr>
            <p:spPr>
              <a:xfrm>
                <a:off x="15260240" y="4657003"/>
                <a:ext cx="1167607" cy="799130"/>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FF29D4B4-656C-C501-AB78-7BA65B671369}"/>
                  </a:ext>
                </a:extLst>
              </p:cNvPr>
              <p:cNvSpPr txBox="1"/>
              <p:nvPr/>
            </p:nvSpPr>
            <p:spPr>
              <a:xfrm>
                <a:off x="17598115" y="4657003"/>
                <a:ext cx="1167607" cy="7918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sSup>
                            <m:sSupPr>
                              <m:ctrlPr>
                                <a:rPr lang="en-US" sz="4000" b="0" i="1" smtClean="0">
                                  <a:latin typeface="Cambria Math" panose="02040503050406030204" pitchFamily="18" charset="0"/>
                                </a:rPr>
                              </m:ctrlPr>
                            </m:sSupPr>
                            <m:e>
                              <m:sSup>
                                <m:sSupPr>
                                  <m:ctrlPr>
                                    <a:rPr lang="en-US" sz="4000" b="0" i="1" smtClean="0">
                                      <a:latin typeface="Cambria Math" panose="02040503050406030204" pitchFamily="18" charset="0"/>
                                    </a:rPr>
                                  </m:ctrlPr>
                                </m:sSupPr>
                                <m:e>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𝑤</m:t>
                                      </m:r>
                                    </m:e>
                                  </m:acc>
                                </m:e>
                                <m:sup>
                                  <m:r>
                                    <a:rPr lang="en-US" sz="4000" b="0" i="1" smtClean="0">
                                      <a:latin typeface="Cambria Math" panose="02040503050406030204" pitchFamily="18" charset="0"/>
                                    </a:rPr>
                                    <m:t>𝑇</m:t>
                                  </m:r>
                                </m:sup>
                              </m:sSup>
                            </m:e>
                            <m:sup>
                              <m:r>
                                <a:rPr lang="en-US" sz="4000" b="0" i="1" smtClean="0">
                                  <a:latin typeface="Cambria Math" panose="02040503050406030204" pitchFamily="18" charset="0"/>
                                </a:rPr>
                                <m:t> </m:t>
                              </m:r>
                            </m:sup>
                          </m:sSup>
                          <m:r>
                            <a:rPr lang="en-US" sz="4000" b="0" i="1" smtClean="0">
                              <a:latin typeface="Cambria Math" panose="02040503050406030204" pitchFamily="18" charset="0"/>
                            </a:rPr>
                            <m:t>𝑀</m:t>
                          </m:r>
                          <m:acc>
                            <m:accPr>
                              <m:chr m:val="⃑"/>
                              <m:ctrlPr>
                                <a:rPr lang="en-US" sz="4000" i="1">
                                  <a:latin typeface="Cambria Math" panose="02040503050406030204" pitchFamily="18" charset="0"/>
                                </a:rPr>
                              </m:ctrlPr>
                            </m:accPr>
                            <m:e>
                              <m:r>
                                <a:rPr lang="en-US" sz="4000" i="1">
                                  <a:latin typeface="Cambria Math" panose="02040503050406030204" pitchFamily="18" charset="0"/>
                                </a:rPr>
                                <m:t>𝜙</m:t>
                              </m:r>
                            </m:e>
                          </m:acc>
                        </m:e>
                        <m:sub>
                          <m:r>
                            <a:rPr lang="en-US" sz="4000" i="1">
                              <a:latin typeface="Cambria Math" panose="02040503050406030204" pitchFamily="18" charset="0"/>
                            </a:rPr>
                            <m:t>𝑠</m:t>
                          </m:r>
                        </m:sub>
                      </m:sSub>
                    </m:oMath>
                  </m:oMathPara>
                </a14:m>
                <a:endParaRPr lang="en-US" dirty="0"/>
              </a:p>
            </p:txBody>
          </p:sp>
        </mc:Choice>
        <mc:Fallback>
          <p:sp>
            <p:nvSpPr>
              <p:cNvPr id="49" name="TextBox 48">
                <a:extLst>
                  <a:ext uri="{FF2B5EF4-FFF2-40B4-BE49-F238E27FC236}">
                    <a16:creationId xmlns:a16="http://schemas.microsoft.com/office/drawing/2014/main" id="{FF29D4B4-656C-C501-AB78-7BA65B671369}"/>
                  </a:ext>
                </a:extLst>
              </p:cNvPr>
              <p:cNvSpPr txBox="1">
                <a:spLocks noRot="1" noChangeAspect="1" noMove="1" noResize="1" noEditPoints="1" noAdjustHandles="1" noChangeArrowheads="1" noChangeShapeType="1" noTextEdit="1"/>
              </p:cNvSpPr>
              <p:nvPr/>
            </p:nvSpPr>
            <p:spPr>
              <a:xfrm>
                <a:off x="17598115" y="4657003"/>
                <a:ext cx="1167607" cy="791883"/>
              </a:xfrm>
              <a:prstGeom prst="rect">
                <a:avLst/>
              </a:prstGeom>
              <a:blipFill>
                <a:blip r:embed="rId27"/>
                <a:stretch>
                  <a:fillRect r="-549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C8E692D6-78A5-F4E5-96C5-E38AC12A26BD}"/>
                  </a:ext>
                </a:extLst>
              </p:cNvPr>
              <p:cNvSpPr txBox="1"/>
              <p:nvPr/>
            </p:nvSpPr>
            <p:spPr>
              <a:xfrm>
                <a:off x="17535431" y="5471371"/>
                <a:ext cx="1967205" cy="369332"/>
              </a:xfrm>
              <a:prstGeom prst="rect">
                <a:avLst/>
              </a:prstGeom>
              <a:noFill/>
            </p:spPr>
            <p:txBody>
              <a:bodyPr wrap="none" rtlCol="0">
                <a:spAutoFit/>
              </a:bodyPr>
              <a:lstStyle/>
              <a:p>
                <a:r>
                  <a:rPr lang="en-US" dirty="0"/>
                  <a:t>as a function of </a:t>
                </a:r>
                <a14:m>
                  <m:oMath xmlns:m="http://schemas.openxmlformats.org/officeDocument/2006/math">
                    <m:r>
                      <a:rPr lang="en-US" i="1" dirty="0" smtClean="0">
                        <a:latin typeface="Cambria Math" panose="02040503050406030204" pitchFamily="18" charset="0"/>
                      </a:rPr>
                      <m:t>𝑆</m:t>
                    </m:r>
                  </m:oMath>
                </a14:m>
                <a:endParaRPr lang="en-US" dirty="0"/>
              </a:p>
            </p:txBody>
          </p:sp>
        </mc:Choice>
        <mc:Fallback>
          <p:sp>
            <p:nvSpPr>
              <p:cNvPr id="50" name="TextBox 49">
                <a:extLst>
                  <a:ext uri="{FF2B5EF4-FFF2-40B4-BE49-F238E27FC236}">
                    <a16:creationId xmlns:a16="http://schemas.microsoft.com/office/drawing/2014/main" id="{C8E692D6-78A5-F4E5-96C5-E38AC12A26BD}"/>
                  </a:ext>
                </a:extLst>
              </p:cNvPr>
              <p:cNvSpPr txBox="1">
                <a:spLocks noRot="1" noChangeAspect="1" noMove="1" noResize="1" noEditPoints="1" noAdjustHandles="1" noChangeArrowheads="1" noChangeShapeType="1" noTextEdit="1"/>
              </p:cNvSpPr>
              <p:nvPr/>
            </p:nvSpPr>
            <p:spPr>
              <a:xfrm>
                <a:off x="17535431" y="5471371"/>
                <a:ext cx="1967205" cy="369332"/>
              </a:xfrm>
              <a:prstGeom prst="rect">
                <a:avLst/>
              </a:prstGeom>
              <a:blipFill>
                <a:blip r:embed="rId28"/>
                <a:stretch>
                  <a:fillRect l="-2795" t="-10000" b="-26667"/>
                </a:stretch>
              </a:blipFill>
            </p:spPr>
            <p:txBody>
              <a:bodyPr/>
              <a:lstStyle/>
              <a:p>
                <a:r>
                  <a:rPr lang="en-US">
                    <a:noFill/>
                  </a:rPr>
                  <a:t> </a:t>
                </a:r>
              </a:p>
            </p:txBody>
          </p:sp>
        </mc:Fallback>
      </mc:AlternateContent>
      <p:pic>
        <p:nvPicPr>
          <p:cNvPr id="53" name="Graphic 52">
            <a:extLst>
              <a:ext uri="{FF2B5EF4-FFF2-40B4-BE49-F238E27FC236}">
                <a16:creationId xmlns:a16="http://schemas.microsoft.com/office/drawing/2014/main" id="{2CFC4B33-BD98-3F16-8609-612915EE871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847150" y="5749318"/>
            <a:ext cx="2086334" cy="1876597"/>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ADAEF85-6DA6-41CF-1B27-46C1A4C027D8}"/>
                  </a:ext>
                </a:extLst>
              </p:cNvPr>
              <p:cNvSpPr txBox="1"/>
              <p:nvPr/>
            </p:nvSpPr>
            <p:spPr>
              <a:xfrm>
                <a:off x="20361384" y="4748096"/>
                <a:ext cx="116760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latin typeface="Cambria Math" panose="02040503050406030204" pitchFamily="18" charset="0"/>
                            </a:rPr>
                          </m:ctrlPr>
                        </m:sSupPr>
                        <m:e>
                          <m:r>
                            <a:rPr lang="en-US" sz="4000" i="1" smtClean="0">
                              <a:latin typeface="Cambria Math" panose="02040503050406030204" pitchFamily="18" charset="0"/>
                            </a:rPr>
                            <m:t>𝐴</m:t>
                          </m:r>
                        </m:e>
                        <m:sup>
                          <m:r>
                            <a:rPr lang="en-US" sz="4000" b="0" i="1" smtClean="0">
                              <a:latin typeface="Cambria Math" panose="02040503050406030204" pitchFamily="18" charset="0"/>
                            </a:rPr>
                            <m:t>𝑐𝑜𝑔</m:t>
                          </m:r>
                        </m:sup>
                      </m:sSup>
                    </m:oMath>
                  </m:oMathPara>
                </a14:m>
                <a:endParaRPr lang="en-US" dirty="0"/>
              </a:p>
            </p:txBody>
          </p:sp>
        </mc:Choice>
        <mc:Fallback xmlns="">
          <p:sp>
            <p:nvSpPr>
              <p:cNvPr id="54" name="TextBox 53">
                <a:extLst>
                  <a:ext uri="{FF2B5EF4-FFF2-40B4-BE49-F238E27FC236}">
                    <a16:creationId xmlns:a16="http://schemas.microsoft.com/office/drawing/2014/main" id="{8ADAEF85-6DA6-41CF-1B27-46C1A4C027D8}"/>
                  </a:ext>
                </a:extLst>
              </p:cNvPr>
              <p:cNvSpPr txBox="1">
                <a:spLocks noRot="1" noChangeAspect="1" noMove="1" noResize="1" noEditPoints="1" noAdjustHandles="1" noChangeArrowheads="1" noChangeShapeType="1" noTextEdit="1"/>
              </p:cNvSpPr>
              <p:nvPr/>
            </p:nvSpPr>
            <p:spPr>
              <a:xfrm>
                <a:off x="20361384" y="4748096"/>
                <a:ext cx="1167607" cy="707886"/>
              </a:xfrm>
              <a:prstGeom prst="rect">
                <a:avLst/>
              </a:prstGeom>
              <a:blipFill>
                <a:blip r:embed="rId29"/>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58496555-C620-F06A-D2FF-FBD3630376C5}"/>
              </a:ext>
            </a:extLst>
          </p:cNvPr>
          <p:cNvSpPr txBox="1"/>
          <p:nvPr/>
        </p:nvSpPr>
        <p:spPr>
          <a:xfrm>
            <a:off x="13046914" y="4040346"/>
            <a:ext cx="1338828" cy="646331"/>
          </a:xfrm>
          <a:prstGeom prst="rect">
            <a:avLst/>
          </a:prstGeom>
          <a:noFill/>
        </p:spPr>
        <p:txBody>
          <a:bodyPr wrap="none" rtlCol="0">
            <a:spAutoFit/>
          </a:bodyPr>
          <a:lstStyle/>
          <a:p>
            <a:pPr algn="ctr"/>
            <a:r>
              <a:rPr lang="en-US" dirty="0"/>
              <a:t>State</a:t>
            </a:r>
          </a:p>
          <a:p>
            <a:pPr algn="ctr"/>
            <a:r>
              <a:rPr lang="en-US" dirty="0"/>
              <a:t>(perceived)</a:t>
            </a:r>
          </a:p>
        </p:txBody>
      </p:sp>
      <p:sp>
        <p:nvSpPr>
          <p:cNvPr id="56" name="TextBox 55">
            <a:extLst>
              <a:ext uri="{FF2B5EF4-FFF2-40B4-BE49-F238E27FC236}">
                <a16:creationId xmlns:a16="http://schemas.microsoft.com/office/drawing/2014/main" id="{675B74CF-9528-7ACD-DFE7-7CED2E350E11}"/>
              </a:ext>
            </a:extLst>
          </p:cNvPr>
          <p:cNvSpPr txBox="1"/>
          <p:nvPr/>
        </p:nvSpPr>
        <p:spPr>
          <a:xfrm>
            <a:off x="15009276" y="4040346"/>
            <a:ext cx="1719151" cy="646331"/>
          </a:xfrm>
          <a:prstGeom prst="rect">
            <a:avLst/>
          </a:prstGeom>
          <a:noFill/>
        </p:spPr>
        <p:txBody>
          <a:bodyPr wrap="square" rtlCol="0">
            <a:spAutoFit/>
          </a:bodyPr>
          <a:lstStyle/>
          <a:p>
            <a:r>
              <a:rPr lang="en-US" dirty="0"/>
              <a:t>Predictive SR representation</a:t>
            </a:r>
          </a:p>
        </p:txBody>
      </p:sp>
      <p:sp>
        <p:nvSpPr>
          <p:cNvPr id="57" name="TextBox 56">
            <a:extLst>
              <a:ext uri="{FF2B5EF4-FFF2-40B4-BE49-F238E27FC236}">
                <a16:creationId xmlns:a16="http://schemas.microsoft.com/office/drawing/2014/main" id="{E4B59678-1B6D-3F5D-2308-21F425B91607}"/>
              </a:ext>
            </a:extLst>
          </p:cNvPr>
          <p:cNvSpPr txBox="1"/>
          <p:nvPr/>
        </p:nvSpPr>
        <p:spPr>
          <a:xfrm>
            <a:off x="18051342" y="4056302"/>
            <a:ext cx="757451" cy="369332"/>
          </a:xfrm>
          <a:prstGeom prst="rect">
            <a:avLst/>
          </a:prstGeom>
          <a:noFill/>
        </p:spPr>
        <p:txBody>
          <a:bodyPr wrap="none" rtlCol="0">
            <a:spAutoFit/>
          </a:bodyPr>
          <a:lstStyle/>
          <a:p>
            <a:r>
              <a:rPr lang="en-US" dirty="0"/>
              <a:t>Value</a:t>
            </a:r>
          </a:p>
        </p:txBody>
      </p:sp>
      <p:sp>
        <p:nvSpPr>
          <p:cNvPr id="58" name="TextBox 57">
            <a:extLst>
              <a:ext uri="{FF2B5EF4-FFF2-40B4-BE49-F238E27FC236}">
                <a16:creationId xmlns:a16="http://schemas.microsoft.com/office/drawing/2014/main" id="{379810EC-B8B0-057D-166D-88730FC0C830}"/>
              </a:ext>
            </a:extLst>
          </p:cNvPr>
          <p:cNvSpPr txBox="1"/>
          <p:nvPr/>
        </p:nvSpPr>
        <p:spPr>
          <a:xfrm>
            <a:off x="20547761" y="4040346"/>
            <a:ext cx="825867" cy="369332"/>
          </a:xfrm>
          <a:prstGeom prst="rect">
            <a:avLst/>
          </a:prstGeom>
          <a:noFill/>
        </p:spPr>
        <p:txBody>
          <a:bodyPr wrap="none" rtlCol="0">
            <a:spAutoFit/>
          </a:bodyPr>
          <a:lstStyle/>
          <a:p>
            <a:r>
              <a:rPr lang="en-US" dirty="0"/>
              <a:t>Action</a:t>
            </a:r>
          </a:p>
        </p:txBody>
      </p:sp>
      <p:cxnSp>
        <p:nvCxnSpPr>
          <p:cNvPr id="60" name="Straight Arrow Connector 59">
            <a:extLst>
              <a:ext uri="{FF2B5EF4-FFF2-40B4-BE49-F238E27FC236}">
                <a16:creationId xmlns:a16="http://schemas.microsoft.com/office/drawing/2014/main" id="{5D482725-785E-CF5E-D57A-D1E540E9F00F}"/>
              </a:ext>
            </a:extLst>
          </p:cNvPr>
          <p:cNvCxnSpPr/>
          <p:nvPr/>
        </p:nvCxnSpPr>
        <p:spPr>
          <a:xfrm>
            <a:off x="14224546" y="5170459"/>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7E860EA-5478-E788-D09F-FE70FE9FEC8A}"/>
              </a:ext>
            </a:extLst>
          </p:cNvPr>
          <p:cNvCxnSpPr/>
          <p:nvPr/>
        </p:nvCxnSpPr>
        <p:spPr>
          <a:xfrm>
            <a:off x="16622156" y="5138504"/>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DEA3C4A-E714-9EA4-4809-5F8F4860B292}"/>
              </a:ext>
            </a:extLst>
          </p:cNvPr>
          <p:cNvCxnSpPr/>
          <p:nvPr/>
        </p:nvCxnSpPr>
        <p:spPr>
          <a:xfrm>
            <a:off x="19412140" y="5055229"/>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4A8185B-AD73-5631-2C35-E360A7D25012}"/>
                  </a:ext>
                </a:extLst>
              </p:cNvPr>
              <p:cNvSpPr txBox="1"/>
              <p:nvPr/>
            </p:nvSpPr>
            <p:spPr>
              <a:xfrm>
                <a:off x="14223056" y="4706439"/>
                <a:ext cx="7489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m:oMathPara>
                </a14:m>
                <a:endParaRPr lang="en-US" dirty="0"/>
              </a:p>
            </p:txBody>
          </p:sp>
        </mc:Choice>
        <mc:Fallback xmlns="">
          <p:sp>
            <p:nvSpPr>
              <p:cNvPr id="63" name="TextBox 62">
                <a:extLst>
                  <a:ext uri="{FF2B5EF4-FFF2-40B4-BE49-F238E27FC236}">
                    <a16:creationId xmlns:a16="http://schemas.microsoft.com/office/drawing/2014/main" id="{54A8185B-AD73-5631-2C35-E360A7D25012}"/>
                  </a:ext>
                </a:extLst>
              </p:cNvPr>
              <p:cNvSpPr txBox="1">
                <a:spLocks noRot="1" noChangeAspect="1" noMove="1" noResize="1" noEditPoints="1" noAdjustHandles="1" noChangeArrowheads="1" noChangeShapeType="1" noTextEdit="1"/>
              </p:cNvSpPr>
              <p:nvPr/>
            </p:nvSpPr>
            <p:spPr>
              <a:xfrm>
                <a:off x="14223056" y="4706439"/>
                <a:ext cx="748923" cy="369332"/>
              </a:xfrm>
              <a:prstGeom prst="rect">
                <a:avLst/>
              </a:prstGeom>
              <a:blipFill>
                <a:blip r:embed="rId30"/>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F746308-BF1E-F5CE-A447-0E026F9D373F}"/>
                  </a:ext>
                </a:extLst>
              </p:cNvPr>
              <p:cNvSpPr txBox="1"/>
              <p:nvPr/>
            </p:nvSpPr>
            <p:spPr>
              <a:xfrm>
                <a:off x="16650763" y="4681865"/>
                <a:ext cx="7489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64" name="TextBox 63">
                <a:extLst>
                  <a:ext uri="{FF2B5EF4-FFF2-40B4-BE49-F238E27FC236}">
                    <a16:creationId xmlns:a16="http://schemas.microsoft.com/office/drawing/2014/main" id="{CF746308-BF1E-F5CE-A447-0E026F9D373F}"/>
                  </a:ext>
                </a:extLst>
              </p:cNvPr>
              <p:cNvSpPr txBox="1">
                <a:spLocks noRot="1" noChangeAspect="1" noMove="1" noResize="1" noEditPoints="1" noAdjustHandles="1" noChangeArrowheads="1" noChangeShapeType="1" noTextEdit="1"/>
              </p:cNvSpPr>
              <p:nvPr/>
            </p:nvSpPr>
            <p:spPr>
              <a:xfrm>
                <a:off x="16650763" y="4681865"/>
                <a:ext cx="748923" cy="369332"/>
              </a:xfrm>
              <a:prstGeom prst="rect">
                <a:avLst/>
              </a:prstGeom>
              <a:blipFill>
                <a:blip r:embed="rId31"/>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CEE9AAE-552C-D947-E61B-B516187E2E93}"/>
                  </a:ext>
                </a:extLst>
              </p:cNvPr>
              <p:cNvSpPr txBox="1"/>
              <p:nvPr/>
            </p:nvSpPr>
            <p:spPr>
              <a:xfrm>
                <a:off x="19462808" y="4629048"/>
                <a:ext cx="748923" cy="369332"/>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r>
                        <a:rPr lang="en-US" b="0" i="1" smtClean="0">
                          <a:latin typeface="Cambria Math" panose="02040503050406030204" pitchFamily="18" charset="0"/>
                        </a:rPr>
                        <m:t>( )</m:t>
                      </m:r>
                    </m:oMath>
                  </m:oMathPara>
                </a14:m>
                <a:endParaRPr lang="en-US" dirty="0"/>
              </a:p>
            </p:txBody>
          </p:sp>
        </mc:Choice>
        <mc:Fallback xmlns="">
          <p:sp>
            <p:nvSpPr>
              <p:cNvPr id="65" name="TextBox 64">
                <a:extLst>
                  <a:ext uri="{FF2B5EF4-FFF2-40B4-BE49-F238E27FC236}">
                    <a16:creationId xmlns:a16="http://schemas.microsoft.com/office/drawing/2014/main" id="{CCEE9AAE-552C-D947-E61B-B516187E2E93}"/>
                  </a:ext>
                </a:extLst>
              </p:cNvPr>
              <p:cNvSpPr txBox="1">
                <a:spLocks noRot="1" noChangeAspect="1" noMove="1" noResize="1" noEditPoints="1" noAdjustHandles="1" noChangeArrowheads="1" noChangeShapeType="1" noTextEdit="1"/>
              </p:cNvSpPr>
              <p:nvPr/>
            </p:nvSpPr>
            <p:spPr>
              <a:xfrm>
                <a:off x="19462808" y="4629048"/>
                <a:ext cx="748923" cy="369332"/>
              </a:xfrm>
              <a:prstGeom prst="rect">
                <a:avLst/>
              </a:prstGeom>
              <a:blipFill>
                <a:blip r:embed="rId32"/>
                <a:stretch>
                  <a:fillRect b="-14754"/>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C4936CA6-09BC-BED3-A389-75341AD35104}"/>
              </a:ext>
            </a:extLst>
          </p:cNvPr>
          <p:cNvCxnSpPr/>
          <p:nvPr/>
        </p:nvCxnSpPr>
        <p:spPr>
          <a:xfrm>
            <a:off x="12435295" y="5170459"/>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C83706A-298F-4D8A-78DC-8094CB40EA50}"/>
                  </a:ext>
                </a:extLst>
              </p:cNvPr>
              <p:cNvSpPr txBox="1"/>
              <p:nvPr/>
            </p:nvSpPr>
            <p:spPr>
              <a:xfrm>
                <a:off x="12468012" y="4745556"/>
                <a:ext cx="7489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m:oMathPara>
                </a14:m>
                <a:endParaRPr lang="en-US" dirty="0"/>
              </a:p>
            </p:txBody>
          </p:sp>
        </mc:Choice>
        <mc:Fallback xmlns="">
          <p:sp>
            <p:nvSpPr>
              <p:cNvPr id="67" name="TextBox 66">
                <a:extLst>
                  <a:ext uri="{FF2B5EF4-FFF2-40B4-BE49-F238E27FC236}">
                    <a16:creationId xmlns:a16="http://schemas.microsoft.com/office/drawing/2014/main" id="{CC83706A-298F-4D8A-78DC-8094CB40EA50}"/>
                  </a:ext>
                </a:extLst>
              </p:cNvPr>
              <p:cNvSpPr txBox="1">
                <a:spLocks noRot="1" noChangeAspect="1" noMove="1" noResize="1" noEditPoints="1" noAdjustHandles="1" noChangeArrowheads="1" noChangeShapeType="1" noTextEdit="1"/>
              </p:cNvSpPr>
              <p:nvPr/>
            </p:nvSpPr>
            <p:spPr>
              <a:xfrm>
                <a:off x="12468012" y="4745556"/>
                <a:ext cx="748923" cy="369332"/>
              </a:xfrm>
              <a:prstGeom prst="rect">
                <a:avLst/>
              </a:prstGeom>
              <a:blipFill>
                <a:blip r:embed="rId3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77DB007-B705-65DF-B74D-AF1A25C0645A}"/>
                  </a:ext>
                </a:extLst>
              </p:cNvPr>
              <p:cNvSpPr txBox="1"/>
              <p:nvPr/>
            </p:nvSpPr>
            <p:spPr>
              <a:xfrm>
                <a:off x="11959548" y="4733529"/>
                <a:ext cx="30507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𝑆</m:t>
                          </m:r>
                        </m:e>
                        <m:sub>
                          <m:r>
                            <a:rPr lang="en-US" sz="4000" b="0" i="1" smtClean="0">
                              <a:latin typeface="Cambria Math" panose="02040503050406030204" pitchFamily="18" charset="0"/>
                            </a:rPr>
                            <m:t> </m:t>
                          </m:r>
                        </m:sub>
                      </m:sSub>
                    </m:oMath>
                  </m:oMathPara>
                </a14:m>
                <a:endParaRPr lang="en-US" dirty="0"/>
              </a:p>
            </p:txBody>
          </p:sp>
        </mc:Choice>
        <mc:Fallback xmlns="">
          <p:sp>
            <p:nvSpPr>
              <p:cNvPr id="68" name="TextBox 67">
                <a:extLst>
                  <a:ext uri="{FF2B5EF4-FFF2-40B4-BE49-F238E27FC236}">
                    <a16:creationId xmlns:a16="http://schemas.microsoft.com/office/drawing/2014/main" id="{277DB007-B705-65DF-B74D-AF1A25C0645A}"/>
                  </a:ext>
                </a:extLst>
              </p:cNvPr>
              <p:cNvSpPr txBox="1">
                <a:spLocks noRot="1" noChangeAspect="1" noMove="1" noResize="1" noEditPoints="1" noAdjustHandles="1" noChangeArrowheads="1" noChangeShapeType="1" noTextEdit="1"/>
              </p:cNvSpPr>
              <p:nvPr/>
            </p:nvSpPr>
            <p:spPr>
              <a:xfrm>
                <a:off x="11959548" y="4733529"/>
                <a:ext cx="305077" cy="707886"/>
              </a:xfrm>
              <a:prstGeom prst="rect">
                <a:avLst/>
              </a:prstGeom>
              <a:blipFill>
                <a:blip r:embed="rId34"/>
                <a:stretch>
                  <a:fillRect r="-16000"/>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AC9326FD-2D2F-EE0B-5ADF-0C1F46F4F18F}"/>
              </a:ext>
            </a:extLst>
          </p:cNvPr>
          <p:cNvSpPr txBox="1"/>
          <p:nvPr/>
        </p:nvSpPr>
        <p:spPr>
          <a:xfrm>
            <a:off x="11844207" y="4065623"/>
            <a:ext cx="723275" cy="369332"/>
          </a:xfrm>
          <a:prstGeom prst="rect">
            <a:avLst/>
          </a:prstGeom>
          <a:noFill/>
        </p:spPr>
        <p:txBody>
          <a:bodyPr wrap="none" rtlCol="0">
            <a:spAutoFit/>
          </a:bodyPr>
          <a:lstStyle/>
          <a:p>
            <a:r>
              <a:rPr lang="en-US" dirty="0"/>
              <a:t>State</a:t>
            </a:r>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B6094424-9DDF-412C-62DB-6E194DBC01E0}"/>
                  </a:ext>
                </a:extLst>
              </p:cNvPr>
              <p:cNvSpPr txBox="1"/>
              <p:nvPr/>
            </p:nvSpPr>
            <p:spPr>
              <a:xfrm>
                <a:off x="13478137" y="7983332"/>
                <a:ext cx="2783095" cy="523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𝑀</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m:rPr>
                              <m:sty m:val="p"/>
                            </m:rPr>
                            <a:rPr lang="en-US" sz="2800" b="0" i="0" smtClean="0">
                              <a:latin typeface="Cambria Math" panose="02040503050406030204" pitchFamily="18" charset="0"/>
                            </a:rPr>
                            <m:t>Σ</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=0</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𝛾</m:t>
                              </m:r>
                              <m:r>
                                <a:rPr lang="en-US" sz="2800" b="0" i="1" smtClean="0">
                                  <a:latin typeface="Cambria Math" panose="02040503050406030204" pitchFamily="18" charset="0"/>
                                </a:rPr>
                                <m:t>𝐽</m:t>
                              </m:r>
                            </m:e>
                          </m:d>
                        </m:e>
                        <m:sup>
                          <m:r>
                            <a:rPr lang="en-US" sz="2800" b="0" i="1" smtClean="0">
                              <a:latin typeface="Cambria Math" panose="02040503050406030204" pitchFamily="18" charset="0"/>
                            </a:rPr>
                            <m:t>𝑡</m:t>
                          </m:r>
                        </m:sup>
                      </m:sSup>
                    </m:oMath>
                  </m:oMathPara>
                </a14:m>
                <a:endParaRPr lang="en-US" sz="2800" dirty="0"/>
              </a:p>
            </p:txBody>
          </p:sp>
        </mc:Choice>
        <mc:Fallback>
          <p:sp>
            <p:nvSpPr>
              <p:cNvPr id="71" name="TextBox 70">
                <a:extLst>
                  <a:ext uri="{FF2B5EF4-FFF2-40B4-BE49-F238E27FC236}">
                    <a16:creationId xmlns:a16="http://schemas.microsoft.com/office/drawing/2014/main" id="{B6094424-9DDF-412C-62DB-6E194DBC01E0}"/>
                  </a:ext>
                </a:extLst>
              </p:cNvPr>
              <p:cNvSpPr txBox="1">
                <a:spLocks noRot="1" noChangeAspect="1" noMove="1" noResize="1" noEditPoints="1" noAdjustHandles="1" noChangeArrowheads="1" noChangeShapeType="1" noTextEdit="1"/>
              </p:cNvSpPr>
              <p:nvPr/>
            </p:nvSpPr>
            <p:spPr>
              <a:xfrm>
                <a:off x="13478137" y="7983332"/>
                <a:ext cx="2783095" cy="523220"/>
              </a:xfrm>
              <a:prstGeom prst="rect">
                <a:avLst/>
              </a:prstGeom>
              <a:blipFill>
                <a:blip r:embed="rId35"/>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812E4E87-46CA-6995-1C80-B68FF47C8D24}"/>
              </a:ext>
            </a:extLst>
          </p:cNvPr>
          <p:cNvSpPr txBox="1"/>
          <p:nvPr/>
        </p:nvSpPr>
        <p:spPr>
          <a:xfrm>
            <a:off x="17779557" y="8158868"/>
            <a:ext cx="3220626" cy="369332"/>
          </a:xfrm>
          <a:prstGeom prst="rect">
            <a:avLst/>
          </a:prstGeom>
          <a:noFill/>
        </p:spPr>
        <p:txBody>
          <a:bodyPr wrap="square" rtlCol="0">
            <a:spAutoFit/>
          </a:bodyPr>
          <a:lstStyle/>
          <a:p>
            <a:r>
              <a:rPr lang="en-US" dirty="0"/>
              <a:t>Temporal discount factor</a:t>
            </a:r>
          </a:p>
        </p:txBody>
      </p:sp>
      <p:sp>
        <p:nvSpPr>
          <p:cNvPr id="73" name="TextBox 72">
            <a:extLst>
              <a:ext uri="{FF2B5EF4-FFF2-40B4-BE49-F238E27FC236}">
                <a16:creationId xmlns:a16="http://schemas.microsoft.com/office/drawing/2014/main" id="{6D30220E-938A-3762-FD4C-F99A08249C2D}"/>
              </a:ext>
            </a:extLst>
          </p:cNvPr>
          <p:cNvSpPr txBox="1"/>
          <p:nvPr/>
        </p:nvSpPr>
        <p:spPr>
          <a:xfrm>
            <a:off x="17792031" y="7796127"/>
            <a:ext cx="2907352" cy="369332"/>
          </a:xfrm>
          <a:prstGeom prst="rect">
            <a:avLst/>
          </a:prstGeom>
          <a:noFill/>
        </p:spPr>
        <p:txBody>
          <a:bodyPr wrap="square" rtlCol="0">
            <a:spAutoFit/>
          </a:bodyPr>
          <a:lstStyle/>
          <a:p>
            <a:r>
              <a:rPr lang="en-US" dirty="0"/>
              <a:t>State transition matrix</a:t>
            </a:r>
          </a:p>
        </p:txBody>
      </p:sp>
      <p:cxnSp>
        <p:nvCxnSpPr>
          <p:cNvPr id="87" name="Straight Arrow Connector 86">
            <a:extLst>
              <a:ext uri="{FF2B5EF4-FFF2-40B4-BE49-F238E27FC236}">
                <a16:creationId xmlns:a16="http://schemas.microsoft.com/office/drawing/2014/main" id="{E00040DE-64DE-E4A8-4EA4-25BC864F5981}"/>
              </a:ext>
            </a:extLst>
          </p:cNvPr>
          <p:cNvCxnSpPr/>
          <p:nvPr/>
        </p:nvCxnSpPr>
        <p:spPr>
          <a:xfrm>
            <a:off x="20631252" y="6294909"/>
            <a:ext cx="209550" cy="169048"/>
          </a:xfrm>
          <a:prstGeom prst="straightConnector1">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7E7A1D72-3AB0-AE3C-4825-0532C48B8793}"/>
                  </a:ext>
                </a:extLst>
              </p:cNvPr>
              <p:cNvSpPr txBox="1"/>
              <p:nvPr/>
            </p:nvSpPr>
            <p:spPr>
              <a:xfrm>
                <a:off x="12935526" y="14163561"/>
                <a:ext cx="778631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𝐴</m:t>
                          </m:r>
                        </m:e>
                        <m:sub>
                          <m:r>
                            <a:rPr lang="en-US" sz="3200" b="0" i="1" smtClean="0">
                              <a:latin typeface="Cambria Math" panose="02040503050406030204" pitchFamily="18" charset="0"/>
                            </a:rPr>
                            <m:t>𝑠</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𝑎𝑟𝑔𝑚𝑎</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𝐴</m:t>
                          </m:r>
                        </m:sub>
                      </m:sSub>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e>
                        <m:e>
                          <m:r>
                            <a:rPr lang="en-US" sz="3200" b="0" i="1" smtClean="0">
                              <a:latin typeface="Cambria Math" panose="02040503050406030204" pitchFamily="18" charset="0"/>
                            </a:rPr>
                            <m:t>𝑆</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𝐴</m:t>
                          </m:r>
                        </m:e>
                        <m:sup>
                          <m:r>
                            <a:rPr lang="en-US" sz="3200" b="0" i="1" smtClean="0">
                              <a:latin typeface="Cambria Math" panose="02040503050406030204" pitchFamily="18" charset="0"/>
                            </a:rPr>
                            <m:t>𝑐𝑜𝑔</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𝐴</m:t>
                          </m:r>
                        </m:e>
                        <m:sup>
                          <m:r>
                            <a:rPr lang="en-US" sz="3200" b="0" i="1" smtClean="0">
                              <a:latin typeface="Cambria Math" panose="02040503050406030204" pitchFamily="18" charset="0"/>
                            </a:rPr>
                            <m:t>𝑛𝑒𝑢𝑟𝑜</m:t>
                          </m:r>
                        </m:sup>
                      </m:sSup>
                      <m:r>
                        <a:rPr lang="en-US" sz="3200" b="0" i="1" smtClean="0">
                          <a:latin typeface="Cambria Math" panose="02040503050406030204" pitchFamily="18" charset="0"/>
                        </a:rPr>
                        <m:t> </m:t>
                      </m:r>
                    </m:oMath>
                  </m:oMathPara>
                </a14:m>
                <a:endParaRPr lang="en-US" sz="3200" dirty="0"/>
              </a:p>
            </p:txBody>
          </p:sp>
        </mc:Choice>
        <mc:Fallback>
          <p:sp>
            <p:nvSpPr>
              <p:cNvPr id="88" name="TextBox 87">
                <a:extLst>
                  <a:ext uri="{FF2B5EF4-FFF2-40B4-BE49-F238E27FC236}">
                    <a16:creationId xmlns:a16="http://schemas.microsoft.com/office/drawing/2014/main" id="{7E7A1D72-3AB0-AE3C-4825-0532C48B8793}"/>
                  </a:ext>
                </a:extLst>
              </p:cNvPr>
              <p:cNvSpPr txBox="1">
                <a:spLocks noRot="1" noChangeAspect="1" noMove="1" noResize="1" noEditPoints="1" noAdjustHandles="1" noChangeArrowheads="1" noChangeShapeType="1" noTextEdit="1"/>
              </p:cNvSpPr>
              <p:nvPr/>
            </p:nvSpPr>
            <p:spPr>
              <a:xfrm>
                <a:off x="12935526" y="14163561"/>
                <a:ext cx="7786310" cy="584775"/>
              </a:xfrm>
              <a:prstGeom prst="rect">
                <a:avLst/>
              </a:prstGeom>
              <a:blipFill>
                <a:blip r:embed="rId36"/>
                <a:stretch>
                  <a:fillRect/>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B9D7491-B701-023A-6D29-7A947AE559D6}"/>
              </a:ext>
            </a:extLst>
          </p:cNvPr>
          <p:cNvSpPr txBox="1"/>
          <p:nvPr/>
        </p:nvSpPr>
        <p:spPr>
          <a:xfrm>
            <a:off x="11917240" y="13765060"/>
            <a:ext cx="6096541" cy="369332"/>
          </a:xfrm>
          <a:prstGeom prst="rect">
            <a:avLst/>
          </a:prstGeom>
          <a:noFill/>
        </p:spPr>
        <p:txBody>
          <a:bodyPr wrap="none" rtlCol="0">
            <a:spAutoFit/>
          </a:bodyPr>
          <a:lstStyle/>
          <a:p>
            <a:r>
              <a:rPr lang="en-US" dirty="0"/>
              <a:t>Under certain conditions, the most likely action is given by</a:t>
            </a:r>
          </a:p>
        </p:txBody>
      </p:sp>
      <p:sp>
        <p:nvSpPr>
          <p:cNvPr id="90" name="TextBox 89">
            <a:extLst>
              <a:ext uri="{FF2B5EF4-FFF2-40B4-BE49-F238E27FC236}">
                <a16:creationId xmlns:a16="http://schemas.microsoft.com/office/drawing/2014/main" id="{B0B2A520-5C03-219B-22E0-E5AD73BF7C81}"/>
              </a:ext>
            </a:extLst>
          </p:cNvPr>
          <p:cNvSpPr txBox="1"/>
          <p:nvPr/>
        </p:nvSpPr>
        <p:spPr>
          <a:xfrm>
            <a:off x="14386810" y="17083695"/>
            <a:ext cx="2098754" cy="646331"/>
          </a:xfrm>
          <a:prstGeom prst="rect">
            <a:avLst/>
          </a:prstGeom>
          <a:noFill/>
        </p:spPr>
        <p:txBody>
          <a:bodyPr wrap="square" rtlCol="0">
            <a:spAutoFit/>
          </a:bodyPr>
          <a:lstStyle/>
          <a:p>
            <a:r>
              <a:rPr lang="en-US" dirty="0">
                <a:solidFill>
                  <a:schemeClr val="accent3">
                    <a:lumMod val="75000"/>
                  </a:schemeClr>
                </a:solidFill>
              </a:rPr>
              <a:t>“How much the bird values food”</a:t>
            </a:r>
          </a:p>
        </p:txBody>
      </p:sp>
      <p:sp>
        <p:nvSpPr>
          <p:cNvPr id="92" name="TextBox 91">
            <a:extLst>
              <a:ext uri="{FF2B5EF4-FFF2-40B4-BE49-F238E27FC236}">
                <a16:creationId xmlns:a16="http://schemas.microsoft.com/office/drawing/2014/main" id="{1BEBCA56-5D74-532C-69DF-79F9B9DFC049}"/>
              </a:ext>
            </a:extLst>
          </p:cNvPr>
          <p:cNvSpPr txBox="1"/>
          <p:nvPr/>
        </p:nvSpPr>
        <p:spPr>
          <a:xfrm>
            <a:off x="13948372" y="20487162"/>
            <a:ext cx="3214776" cy="923330"/>
          </a:xfrm>
          <a:prstGeom prst="rect">
            <a:avLst/>
          </a:prstGeom>
          <a:noFill/>
        </p:spPr>
        <p:txBody>
          <a:bodyPr wrap="square" rtlCol="0">
            <a:spAutoFit/>
          </a:bodyPr>
          <a:lstStyle/>
          <a:p>
            <a:r>
              <a:rPr lang="en-US" dirty="0">
                <a:solidFill>
                  <a:schemeClr val="accent3">
                    <a:lumMod val="75000"/>
                  </a:schemeClr>
                </a:solidFill>
              </a:rPr>
              <a:t>“To what extent locations of food rewards predict the bird’s behavior”</a:t>
            </a:r>
          </a:p>
        </p:txBody>
      </p:sp>
      <p:sp>
        <p:nvSpPr>
          <p:cNvPr id="93" name="TextBox 92">
            <a:extLst>
              <a:ext uri="{FF2B5EF4-FFF2-40B4-BE49-F238E27FC236}">
                <a16:creationId xmlns:a16="http://schemas.microsoft.com/office/drawing/2014/main" id="{F5491BE4-BA89-F6DF-2453-16F0C3E392A3}"/>
              </a:ext>
            </a:extLst>
          </p:cNvPr>
          <p:cNvSpPr txBox="1"/>
          <p:nvPr/>
        </p:nvSpPr>
        <p:spPr>
          <a:xfrm>
            <a:off x="17079021" y="20518037"/>
            <a:ext cx="3167762" cy="923330"/>
          </a:xfrm>
          <a:prstGeom prst="rect">
            <a:avLst/>
          </a:prstGeom>
          <a:noFill/>
        </p:spPr>
        <p:txBody>
          <a:bodyPr wrap="square" rtlCol="0">
            <a:spAutoFit/>
          </a:bodyPr>
          <a:lstStyle/>
          <a:p>
            <a:r>
              <a:rPr lang="en-US" dirty="0">
                <a:solidFill>
                  <a:schemeClr val="accent6">
                    <a:lumMod val="75000"/>
                  </a:schemeClr>
                </a:solidFill>
              </a:rPr>
              <a:t>“To what extent locations of other birds predict the bird’s behavior”</a:t>
            </a:r>
          </a:p>
        </p:txBody>
      </p:sp>
      <p:sp>
        <p:nvSpPr>
          <p:cNvPr id="94" name="TextBox 93">
            <a:extLst>
              <a:ext uri="{FF2B5EF4-FFF2-40B4-BE49-F238E27FC236}">
                <a16:creationId xmlns:a16="http://schemas.microsoft.com/office/drawing/2014/main" id="{9D0C406E-554D-F299-EE87-A9F9DEFF7416}"/>
              </a:ext>
            </a:extLst>
          </p:cNvPr>
          <p:cNvSpPr txBox="1"/>
          <p:nvPr/>
        </p:nvSpPr>
        <p:spPr>
          <a:xfrm>
            <a:off x="16571221" y="17058301"/>
            <a:ext cx="2976592" cy="646331"/>
          </a:xfrm>
          <a:prstGeom prst="rect">
            <a:avLst/>
          </a:prstGeom>
          <a:noFill/>
        </p:spPr>
        <p:txBody>
          <a:bodyPr wrap="square" rtlCol="0">
            <a:spAutoFit/>
          </a:bodyPr>
          <a:lstStyle/>
          <a:p>
            <a:r>
              <a:rPr lang="en-US" dirty="0">
                <a:solidFill>
                  <a:schemeClr val="accent6">
                    <a:lumMod val="75000"/>
                  </a:schemeClr>
                </a:solidFill>
              </a:rPr>
              <a:t>“How much the bird values proximity to other birds</a:t>
            </a:r>
          </a:p>
        </p:txBody>
      </p:sp>
      <p:sp>
        <p:nvSpPr>
          <p:cNvPr id="3" name="TextBox 2">
            <a:extLst>
              <a:ext uri="{FF2B5EF4-FFF2-40B4-BE49-F238E27FC236}">
                <a16:creationId xmlns:a16="http://schemas.microsoft.com/office/drawing/2014/main" id="{B77F678C-141D-25CC-0949-D7F63BE8D4E3}"/>
              </a:ext>
            </a:extLst>
          </p:cNvPr>
          <p:cNvSpPr txBox="1"/>
          <p:nvPr/>
        </p:nvSpPr>
        <p:spPr>
          <a:xfrm>
            <a:off x="22604295" y="3457996"/>
            <a:ext cx="9234756" cy="830997"/>
          </a:xfrm>
          <a:prstGeom prst="rect">
            <a:avLst/>
          </a:prstGeom>
          <a:noFill/>
        </p:spPr>
        <p:txBody>
          <a:bodyPr wrap="square" rtlCol="0">
            <a:spAutoFit/>
          </a:bodyPr>
          <a:lstStyle/>
          <a:p>
            <a:r>
              <a:rPr lang="en-US" sz="2400" b="1" dirty="0"/>
              <a:t>Goal</a:t>
            </a:r>
            <a:r>
              <a:rPr lang="en-US" sz="2400" dirty="0"/>
              <a:t>: Infer what the agents value from observations of movements and reward locations.</a:t>
            </a:r>
          </a:p>
        </p:txBody>
      </p:sp>
      <p:sp>
        <p:nvSpPr>
          <p:cNvPr id="16" name="TextBox 15">
            <a:extLst>
              <a:ext uri="{FF2B5EF4-FFF2-40B4-BE49-F238E27FC236}">
                <a16:creationId xmlns:a16="http://schemas.microsoft.com/office/drawing/2014/main" id="{3DAD5FE4-9363-4F29-9029-F1395A371586}"/>
              </a:ext>
            </a:extLst>
          </p:cNvPr>
          <p:cNvSpPr txBox="1"/>
          <p:nvPr/>
        </p:nvSpPr>
        <p:spPr>
          <a:xfrm>
            <a:off x="22599952" y="7004691"/>
            <a:ext cx="9916523" cy="830997"/>
          </a:xfrm>
          <a:prstGeom prst="rect">
            <a:avLst/>
          </a:prstGeom>
          <a:noFill/>
        </p:spPr>
        <p:txBody>
          <a:bodyPr wrap="square" rtlCol="0">
            <a:spAutoFit/>
          </a:bodyPr>
          <a:lstStyle/>
          <a:p>
            <a:r>
              <a:rPr lang="en-US" sz="2400" b="1" dirty="0"/>
              <a:t>Strategy</a:t>
            </a:r>
            <a:r>
              <a:rPr lang="en-US" sz="2400" dirty="0"/>
              <a:t>: fit a Bayesian model to identify to what extent different factors predict each bird’s future location.</a:t>
            </a:r>
          </a:p>
        </p:txBody>
      </p:sp>
      <p:grpSp>
        <p:nvGrpSpPr>
          <p:cNvPr id="108" name="Group 107">
            <a:extLst>
              <a:ext uri="{FF2B5EF4-FFF2-40B4-BE49-F238E27FC236}">
                <a16:creationId xmlns:a16="http://schemas.microsoft.com/office/drawing/2014/main" id="{5377EE40-BD93-54BB-9D9F-DB0A5DA33728}"/>
              </a:ext>
            </a:extLst>
          </p:cNvPr>
          <p:cNvGrpSpPr/>
          <p:nvPr/>
        </p:nvGrpSpPr>
        <p:grpSpPr>
          <a:xfrm>
            <a:off x="33424355" y="15096686"/>
            <a:ext cx="5044045" cy="4237952"/>
            <a:chOff x="34807815" y="15660632"/>
            <a:chExt cx="6956802" cy="5338271"/>
          </a:xfrm>
        </p:grpSpPr>
        <p:grpSp>
          <p:nvGrpSpPr>
            <p:cNvPr id="30" name="Google Shape;75;p15">
              <a:extLst>
                <a:ext uri="{FF2B5EF4-FFF2-40B4-BE49-F238E27FC236}">
                  <a16:creationId xmlns:a16="http://schemas.microsoft.com/office/drawing/2014/main" id="{C6F65D69-C907-CC06-4EE5-E2535022C8CD}"/>
                </a:ext>
              </a:extLst>
            </p:cNvPr>
            <p:cNvGrpSpPr/>
            <p:nvPr/>
          </p:nvGrpSpPr>
          <p:grpSpPr>
            <a:xfrm>
              <a:off x="34807815" y="18014427"/>
              <a:ext cx="3864978" cy="2984476"/>
              <a:chOff x="-265853" y="2430072"/>
              <a:chExt cx="3864978" cy="2984476"/>
            </a:xfrm>
          </p:grpSpPr>
          <p:pic>
            <p:nvPicPr>
              <p:cNvPr id="37" name="Google Shape;76;p15">
                <a:extLst>
                  <a:ext uri="{FF2B5EF4-FFF2-40B4-BE49-F238E27FC236}">
                    <a16:creationId xmlns:a16="http://schemas.microsoft.com/office/drawing/2014/main" id="{52CACDC3-570D-F1D6-B196-3297048AC151}"/>
                  </a:ext>
                </a:extLst>
              </p:cNvPr>
              <p:cNvPicPr preferRelativeResize="0"/>
              <p:nvPr/>
            </p:nvPicPr>
            <p:blipFill rotWithShape="1">
              <a:blip r:embed="rId37">
                <a:alphaModFix/>
              </a:blip>
              <a:srcRect r="54222"/>
              <a:stretch/>
            </p:blipFill>
            <p:spPr>
              <a:xfrm rot="-157564">
                <a:off x="-144561" y="2636331"/>
                <a:ext cx="3686371" cy="2586916"/>
              </a:xfrm>
              <a:prstGeom prst="rect">
                <a:avLst/>
              </a:prstGeom>
              <a:noFill/>
              <a:ln>
                <a:noFill/>
              </a:ln>
            </p:spPr>
          </p:pic>
          <p:sp>
            <p:nvSpPr>
              <p:cNvPr id="41" name="Google Shape;77;p15">
                <a:extLst>
                  <a:ext uri="{FF2B5EF4-FFF2-40B4-BE49-F238E27FC236}">
                    <a16:creationId xmlns:a16="http://schemas.microsoft.com/office/drawing/2014/main" id="{61EE1EBD-DA07-70DB-0B35-39F81F8E356C}"/>
                  </a:ext>
                </a:extLst>
              </p:cNvPr>
              <p:cNvSpPr txBox="1"/>
              <p:nvPr/>
            </p:nvSpPr>
            <p:spPr>
              <a:xfrm>
                <a:off x="862557" y="2653995"/>
                <a:ext cx="23784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lt1"/>
                    </a:solidFill>
                  </a:rPr>
                  <a:t>RGB frame</a:t>
                </a:r>
                <a:endParaRPr sz="900">
                  <a:solidFill>
                    <a:schemeClr val="lt1"/>
                  </a:solidFill>
                </a:endParaRPr>
              </a:p>
            </p:txBody>
          </p:sp>
          <p:sp>
            <p:nvSpPr>
              <p:cNvPr id="43" name="Google Shape;78;p15">
                <a:extLst>
                  <a:ext uri="{FF2B5EF4-FFF2-40B4-BE49-F238E27FC236}">
                    <a16:creationId xmlns:a16="http://schemas.microsoft.com/office/drawing/2014/main" id="{9ECCE95E-0059-FF0E-3088-2DB5DC9E388B}"/>
                  </a:ext>
                </a:extLst>
              </p:cNvPr>
              <p:cNvSpPr/>
              <p:nvPr/>
            </p:nvSpPr>
            <p:spPr>
              <a:xfrm rot="14968">
                <a:off x="865537" y="3099018"/>
                <a:ext cx="1860318" cy="1394113"/>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79;p15">
                <a:extLst>
                  <a:ext uri="{FF2B5EF4-FFF2-40B4-BE49-F238E27FC236}">
                    <a16:creationId xmlns:a16="http://schemas.microsoft.com/office/drawing/2014/main" id="{9C8011CC-C8C3-2311-6FE9-BC6F808E5090}"/>
                  </a:ext>
                </a:extLst>
              </p:cNvPr>
              <p:cNvGrpSpPr/>
              <p:nvPr/>
            </p:nvGrpSpPr>
            <p:grpSpPr>
              <a:xfrm>
                <a:off x="-265853" y="2430072"/>
                <a:ext cx="3864807" cy="2984476"/>
                <a:chOff x="-296850" y="2506975"/>
                <a:chExt cx="3672375" cy="2835876"/>
              </a:xfrm>
            </p:grpSpPr>
            <p:sp>
              <p:nvSpPr>
                <p:cNvPr id="52" name="Google Shape;80;p15">
                  <a:extLst>
                    <a:ext uri="{FF2B5EF4-FFF2-40B4-BE49-F238E27FC236}">
                      <a16:creationId xmlns:a16="http://schemas.microsoft.com/office/drawing/2014/main" id="{79458455-F235-5A76-2B79-3E47F9F1DDAB}"/>
                    </a:ext>
                  </a:extLst>
                </p:cNvPr>
                <p:cNvSpPr/>
                <p:nvPr/>
              </p:nvSpPr>
              <p:spPr>
                <a:xfrm>
                  <a:off x="-236225" y="2506975"/>
                  <a:ext cx="3528000" cy="25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1;p15">
                  <a:extLst>
                    <a:ext uri="{FF2B5EF4-FFF2-40B4-BE49-F238E27FC236}">
                      <a16:creationId xmlns:a16="http://schemas.microsoft.com/office/drawing/2014/main" id="{4B9E9025-F366-273A-277A-7C3B6FF9C36B}"/>
                    </a:ext>
                  </a:extLst>
                </p:cNvPr>
                <p:cNvSpPr/>
                <p:nvPr/>
              </p:nvSpPr>
              <p:spPr>
                <a:xfrm>
                  <a:off x="-296847" y="5083351"/>
                  <a:ext cx="3528000" cy="25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p15">
                  <a:extLst>
                    <a:ext uri="{FF2B5EF4-FFF2-40B4-BE49-F238E27FC236}">
                      <a16:creationId xmlns:a16="http://schemas.microsoft.com/office/drawing/2014/main" id="{32878B6D-C98C-5109-672A-9494B8BE8F22}"/>
                    </a:ext>
                  </a:extLst>
                </p:cNvPr>
                <p:cNvSpPr/>
                <p:nvPr/>
              </p:nvSpPr>
              <p:spPr>
                <a:xfrm rot="-5400000">
                  <a:off x="-1523850" y="3734000"/>
                  <a:ext cx="2713500" cy="25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3;p15">
                  <a:extLst>
                    <a:ext uri="{FF2B5EF4-FFF2-40B4-BE49-F238E27FC236}">
                      <a16:creationId xmlns:a16="http://schemas.microsoft.com/office/drawing/2014/main" id="{E14D4300-F1BB-1E1B-0908-64BAD9408EA1}"/>
                    </a:ext>
                  </a:extLst>
                </p:cNvPr>
                <p:cNvSpPr/>
                <p:nvPr/>
              </p:nvSpPr>
              <p:spPr>
                <a:xfrm rot="-5400000">
                  <a:off x="1890825" y="3658800"/>
                  <a:ext cx="2636400" cy="33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8" name="Google Shape;84;p15">
              <a:extLst>
                <a:ext uri="{FF2B5EF4-FFF2-40B4-BE49-F238E27FC236}">
                  <a16:creationId xmlns:a16="http://schemas.microsoft.com/office/drawing/2014/main" id="{C395BA5D-D9E6-22D3-782E-2B64B143AFE6}"/>
                </a:ext>
              </a:extLst>
            </p:cNvPr>
            <p:cNvPicPr preferRelativeResize="0"/>
            <p:nvPr/>
          </p:nvPicPr>
          <p:blipFill rotWithShape="1">
            <a:blip r:embed="rId37">
              <a:alphaModFix/>
            </a:blip>
            <a:srcRect l="57118"/>
            <a:stretch/>
          </p:blipFill>
          <p:spPr>
            <a:xfrm rot="11">
              <a:off x="38492066" y="15707751"/>
              <a:ext cx="3256484" cy="2439861"/>
            </a:xfrm>
            <a:prstGeom prst="rect">
              <a:avLst/>
            </a:prstGeom>
            <a:noFill/>
            <a:ln w="19050" cap="flat" cmpd="sng">
              <a:solidFill>
                <a:srgbClr val="FF00FF"/>
              </a:solidFill>
              <a:prstDash val="solid"/>
              <a:round/>
              <a:headEnd type="none" w="sm" len="sm"/>
              <a:tailEnd type="none" w="sm" len="sm"/>
            </a:ln>
          </p:spPr>
        </p:pic>
        <p:pic>
          <p:nvPicPr>
            <p:cNvPr id="79" name="Google Shape;85;p15">
              <a:extLst>
                <a:ext uri="{FF2B5EF4-FFF2-40B4-BE49-F238E27FC236}">
                  <a16:creationId xmlns:a16="http://schemas.microsoft.com/office/drawing/2014/main" id="{035C37A9-FDCF-F0BA-4502-940B74B96D81}"/>
                </a:ext>
              </a:extLst>
            </p:cNvPr>
            <p:cNvPicPr preferRelativeResize="0"/>
            <p:nvPr/>
          </p:nvPicPr>
          <p:blipFill>
            <a:blip r:embed="rId38">
              <a:alphaModFix/>
            </a:blip>
            <a:stretch>
              <a:fillRect/>
            </a:stretch>
          </p:blipFill>
          <p:spPr>
            <a:xfrm>
              <a:off x="38492066" y="18285477"/>
              <a:ext cx="3256505" cy="2442379"/>
            </a:xfrm>
            <a:prstGeom prst="rect">
              <a:avLst/>
            </a:prstGeom>
            <a:noFill/>
            <a:ln w="19050" cap="flat" cmpd="sng">
              <a:solidFill>
                <a:srgbClr val="FF00FF"/>
              </a:solidFill>
              <a:prstDash val="solid"/>
              <a:round/>
              <a:headEnd type="none" w="sm" len="sm"/>
              <a:tailEnd type="none" w="sm" len="sm"/>
            </a:ln>
          </p:spPr>
        </p:pic>
        <p:sp>
          <p:nvSpPr>
            <p:cNvPr id="80" name="Google Shape;86;p15">
              <a:extLst>
                <a:ext uri="{FF2B5EF4-FFF2-40B4-BE49-F238E27FC236}">
                  <a16:creationId xmlns:a16="http://schemas.microsoft.com/office/drawing/2014/main" id="{6261E4AB-91F7-2F17-AB99-519240BADD0A}"/>
                </a:ext>
              </a:extLst>
            </p:cNvPr>
            <p:cNvSpPr txBox="1"/>
            <p:nvPr/>
          </p:nvSpPr>
          <p:spPr>
            <a:xfrm>
              <a:off x="39504717" y="15660632"/>
              <a:ext cx="22599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FF00FF"/>
                  </a:solidFill>
                </a:rPr>
                <a:t>Thermal frame</a:t>
              </a:r>
              <a:endParaRPr sz="900">
                <a:solidFill>
                  <a:srgbClr val="FF00FF"/>
                </a:solidFill>
              </a:endParaRPr>
            </a:p>
          </p:txBody>
        </p:sp>
        <p:sp>
          <p:nvSpPr>
            <p:cNvPr id="81" name="Google Shape;87;p15">
              <a:extLst>
                <a:ext uri="{FF2B5EF4-FFF2-40B4-BE49-F238E27FC236}">
                  <a16:creationId xmlns:a16="http://schemas.microsoft.com/office/drawing/2014/main" id="{E06CC8F5-02EC-D8C0-80D4-61157F37E3BB}"/>
                </a:ext>
              </a:extLst>
            </p:cNvPr>
            <p:cNvSpPr txBox="1"/>
            <p:nvPr/>
          </p:nvSpPr>
          <p:spPr>
            <a:xfrm>
              <a:off x="39504717" y="18238363"/>
              <a:ext cx="22599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FF00FF"/>
                  </a:solidFill>
                </a:rPr>
                <a:t>Thermal max projection</a:t>
              </a:r>
              <a:endParaRPr sz="900">
                <a:solidFill>
                  <a:srgbClr val="FF00FF"/>
                </a:solidFill>
              </a:endParaRPr>
            </a:p>
          </p:txBody>
        </p:sp>
        <p:grpSp>
          <p:nvGrpSpPr>
            <p:cNvPr id="82" name="Google Shape;88;p15">
              <a:extLst>
                <a:ext uri="{FF2B5EF4-FFF2-40B4-BE49-F238E27FC236}">
                  <a16:creationId xmlns:a16="http://schemas.microsoft.com/office/drawing/2014/main" id="{5BF56563-AB1F-D743-123E-FAC9B2E49B0C}"/>
                </a:ext>
              </a:extLst>
            </p:cNvPr>
            <p:cNvGrpSpPr/>
            <p:nvPr/>
          </p:nvGrpSpPr>
          <p:grpSpPr>
            <a:xfrm>
              <a:off x="35480449" y="15879027"/>
              <a:ext cx="2519715" cy="2135441"/>
              <a:chOff x="406681" y="322747"/>
              <a:chExt cx="2519715" cy="2135441"/>
            </a:xfrm>
          </p:grpSpPr>
          <p:sp>
            <p:nvSpPr>
              <p:cNvPr id="83" name="Google Shape;89;p15">
                <a:extLst>
                  <a:ext uri="{FF2B5EF4-FFF2-40B4-BE49-F238E27FC236}">
                    <a16:creationId xmlns:a16="http://schemas.microsoft.com/office/drawing/2014/main" id="{2BD785EE-9402-9EBC-4AA6-D81D5E023B83}"/>
                  </a:ext>
                </a:extLst>
              </p:cNvPr>
              <p:cNvSpPr/>
              <p:nvPr/>
            </p:nvSpPr>
            <p:spPr>
              <a:xfrm>
                <a:off x="406681" y="1137258"/>
                <a:ext cx="1089300" cy="506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RGB</a:t>
                </a:r>
                <a:endParaRPr sz="1200"/>
              </a:p>
            </p:txBody>
          </p:sp>
          <p:sp>
            <p:nvSpPr>
              <p:cNvPr id="84" name="Google Shape;90;p15">
                <a:extLst>
                  <a:ext uri="{FF2B5EF4-FFF2-40B4-BE49-F238E27FC236}">
                    <a16:creationId xmlns:a16="http://schemas.microsoft.com/office/drawing/2014/main" id="{13A01DF0-B947-5F77-BF73-E3BBE9E93E03}"/>
                  </a:ext>
                </a:extLst>
              </p:cNvPr>
              <p:cNvSpPr/>
              <p:nvPr/>
            </p:nvSpPr>
            <p:spPr>
              <a:xfrm>
                <a:off x="1836695" y="1137258"/>
                <a:ext cx="1089300" cy="506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Thermal</a:t>
                </a:r>
                <a:endParaRPr sz="1200"/>
              </a:p>
            </p:txBody>
          </p:sp>
          <p:sp>
            <p:nvSpPr>
              <p:cNvPr id="85" name="Google Shape;91;p15">
                <a:extLst>
                  <a:ext uri="{FF2B5EF4-FFF2-40B4-BE49-F238E27FC236}">
                    <a16:creationId xmlns:a16="http://schemas.microsoft.com/office/drawing/2014/main" id="{97218FF5-3C88-5B07-F024-4AE932ECEE3C}"/>
                  </a:ext>
                </a:extLst>
              </p:cNvPr>
              <p:cNvSpPr/>
              <p:nvPr/>
            </p:nvSpPr>
            <p:spPr>
              <a:xfrm>
                <a:off x="406681" y="1951789"/>
                <a:ext cx="1089300" cy="506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Identification</a:t>
                </a:r>
                <a:endParaRPr sz="1200"/>
              </a:p>
            </p:txBody>
          </p:sp>
          <p:sp>
            <p:nvSpPr>
              <p:cNvPr id="86" name="Google Shape;92;p15">
                <a:extLst>
                  <a:ext uri="{FF2B5EF4-FFF2-40B4-BE49-F238E27FC236}">
                    <a16:creationId xmlns:a16="http://schemas.microsoft.com/office/drawing/2014/main" id="{835E0680-B055-23FB-94FD-3E38B60D82A3}"/>
                  </a:ext>
                </a:extLst>
              </p:cNvPr>
              <p:cNvSpPr/>
              <p:nvPr/>
            </p:nvSpPr>
            <p:spPr>
              <a:xfrm>
                <a:off x="1836695" y="1951789"/>
                <a:ext cx="1089300" cy="506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Tracking</a:t>
                </a:r>
                <a:endParaRPr sz="1200" dirty="0"/>
              </a:p>
            </p:txBody>
          </p:sp>
          <p:sp>
            <p:nvSpPr>
              <p:cNvPr id="91" name="Google Shape;93;p15">
                <a:extLst>
                  <a:ext uri="{FF2B5EF4-FFF2-40B4-BE49-F238E27FC236}">
                    <a16:creationId xmlns:a16="http://schemas.microsoft.com/office/drawing/2014/main" id="{0FBB8B05-1E84-49A4-CBCA-E3A219E4FE58}"/>
                  </a:ext>
                </a:extLst>
              </p:cNvPr>
              <p:cNvSpPr/>
              <p:nvPr/>
            </p:nvSpPr>
            <p:spPr>
              <a:xfrm>
                <a:off x="406696" y="322747"/>
                <a:ext cx="2519700" cy="506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Outdoor multi-agent foraging</a:t>
                </a:r>
                <a:endParaRPr/>
              </a:p>
            </p:txBody>
          </p:sp>
          <p:cxnSp>
            <p:nvCxnSpPr>
              <p:cNvPr id="95" name="Google Shape;94;p15">
                <a:extLst>
                  <a:ext uri="{FF2B5EF4-FFF2-40B4-BE49-F238E27FC236}">
                    <a16:creationId xmlns:a16="http://schemas.microsoft.com/office/drawing/2014/main" id="{3132ABE8-9846-8289-954E-60F24464F342}"/>
                  </a:ext>
                </a:extLst>
              </p:cNvPr>
              <p:cNvCxnSpPr/>
              <p:nvPr/>
            </p:nvCxnSpPr>
            <p:spPr>
              <a:xfrm>
                <a:off x="951421" y="1643533"/>
                <a:ext cx="0" cy="308400"/>
              </a:xfrm>
              <a:prstGeom prst="straightConnector1">
                <a:avLst/>
              </a:prstGeom>
              <a:noFill/>
              <a:ln w="9525" cap="flat" cmpd="sng">
                <a:solidFill>
                  <a:schemeClr val="dk2"/>
                </a:solidFill>
                <a:prstDash val="solid"/>
                <a:round/>
                <a:headEnd type="none" w="med" len="med"/>
                <a:tailEnd type="triangle" w="med" len="med"/>
              </a:ln>
            </p:spPr>
          </p:cxnSp>
          <p:cxnSp>
            <p:nvCxnSpPr>
              <p:cNvPr id="96" name="Google Shape;95;p15">
                <a:extLst>
                  <a:ext uri="{FF2B5EF4-FFF2-40B4-BE49-F238E27FC236}">
                    <a16:creationId xmlns:a16="http://schemas.microsoft.com/office/drawing/2014/main" id="{1D6F300B-8F57-DF11-76AD-EDAD77BE8F4F}"/>
                  </a:ext>
                </a:extLst>
              </p:cNvPr>
              <p:cNvCxnSpPr/>
              <p:nvPr/>
            </p:nvCxnSpPr>
            <p:spPr>
              <a:xfrm>
                <a:off x="2381432" y="1643533"/>
                <a:ext cx="0" cy="308400"/>
              </a:xfrm>
              <a:prstGeom prst="straightConnector1">
                <a:avLst/>
              </a:prstGeom>
              <a:noFill/>
              <a:ln w="9525" cap="flat" cmpd="sng">
                <a:solidFill>
                  <a:schemeClr val="dk2"/>
                </a:solidFill>
                <a:prstDash val="solid"/>
                <a:round/>
                <a:headEnd type="none" w="med" len="med"/>
                <a:tailEnd type="triangle" w="med" len="med"/>
              </a:ln>
            </p:spPr>
          </p:cxnSp>
          <p:grpSp>
            <p:nvGrpSpPr>
              <p:cNvPr id="97" name="Google Shape;96;p15">
                <a:extLst>
                  <a:ext uri="{FF2B5EF4-FFF2-40B4-BE49-F238E27FC236}">
                    <a16:creationId xmlns:a16="http://schemas.microsoft.com/office/drawing/2014/main" id="{E284B12A-2441-6B1A-6D6D-FB0C83CCAF6F}"/>
                  </a:ext>
                </a:extLst>
              </p:cNvPr>
              <p:cNvGrpSpPr/>
              <p:nvPr/>
            </p:nvGrpSpPr>
            <p:grpSpPr>
              <a:xfrm>
                <a:off x="951421" y="829123"/>
                <a:ext cx="1430011" cy="308286"/>
                <a:chOff x="5929350" y="2176681"/>
                <a:chExt cx="883650" cy="190500"/>
              </a:xfrm>
            </p:grpSpPr>
            <p:cxnSp>
              <p:nvCxnSpPr>
                <p:cNvPr id="98" name="Google Shape;97;p15">
                  <a:extLst>
                    <a:ext uri="{FF2B5EF4-FFF2-40B4-BE49-F238E27FC236}">
                      <a16:creationId xmlns:a16="http://schemas.microsoft.com/office/drawing/2014/main" id="{F2FE825C-ACC8-2032-9B60-786FC20608EE}"/>
                    </a:ext>
                  </a:extLst>
                </p:cNvPr>
                <p:cNvCxnSpPr/>
                <p:nvPr/>
              </p:nvCxnSpPr>
              <p:spPr>
                <a:xfrm>
                  <a:off x="5929350" y="2176681"/>
                  <a:ext cx="0" cy="19050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8;p15">
                  <a:extLst>
                    <a:ext uri="{FF2B5EF4-FFF2-40B4-BE49-F238E27FC236}">
                      <a16:creationId xmlns:a16="http://schemas.microsoft.com/office/drawing/2014/main" id="{B4807A3F-67FD-CD89-62C2-B515C1C1FA8F}"/>
                    </a:ext>
                  </a:extLst>
                </p:cNvPr>
                <p:cNvCxnSpPr/>
                <p:nvPr/>
              </p:nvCxnSpPr>
              <p:spPr>
                <a:xfrm>
                  <a:off x="6813000" y="2176681"/>
                  <a:ext cx="0" cy="190500"/>
                </a:xfrm>
                <a:prstGeom prst="straightConnector1">
                  <a:avLst/>
                </a:prstGeom>
                <a:noFill/>
                <a:ln w="9525" cap="flat" cmpd="sng">
                  <a:solidFill>
                    <a:schemeClr val="dk2"/>
                  </a:solidFill>
                  <a:prstDash val="solid"/>
                  <a:round/>
                  <a:headEnd type="none" w="med" len="med"/>
                  <a:tailEnd type="triangle" w="med" len="med"/>
                </a:ln>
              </p:spPr>
            </p:cxnSp>
          </p:grpSp>
        </p:grpSp>
      </p:grpSp>
      <p:sp>
        <p:nvSpPr>
          <p:cNvPr id="100" name="TextBox 99">
            <a:extLst>
              <a:ext uri="{FF2B5EF4-FFF2-40B4-BE49-F238E27FC236}">
                <a16:creationId xmlns:a16="http://schemas.microsoft.com/office/drawing/2014/main" id="{B1C42E38-868C-C4F3-CF6C-5937E0BE3E51}"/>
              </a:ext>
            </a:extLst>
          </p:cNvPr>
          <p:cNvSpPr txBox="1"/>
          <p:nvPr/>
        </p:nvSpPr>
        <p:spPr>
          <a:xfrm>
            <a:off x="4312365" y="2637689"/>
            <a:ext cx="2209259" cy="707886"/>
          </a:xfrm>
          <a:prstGeom prst="rect">
            <a:avLst/>
          </a:prstGeom>
          <a:noFill/>
        </p:spPr>
        <p:txBody>
          <a:bodyPr wrap="none" rtlCol="0">
            <a:spAutoFit/>
          </a:bodyPr>
          <a:lstStyle/>
          <a:p>
            <a:r>
              <a:rPr lang="en-US" sz="4000" dirty="0"/>
              <a:t>Abstract </a:t>
            </a:r>
          </a:p>
        </p:txBody>
      </p:sp>
      <p:sp>
        <p:nvSpPr>
          <p:cNvPr id="102" name="TextBox 101">
            <a:extLst>
              <a:ext uri="{FF2B5EF4-FFF2-40B4-BE49-F238E27FC236}">
                <a16:creationId xmlns:a16="http://schemas.microsoft.com/office/drawing/2014/main" id="{7C78F30E-46A4-CDF5-896F-E8E337ADD420}"/>
              </a:ext>
            </a:extLst>
          </p:cNvPr>
          <p:cNvSpPr txBox="1"/>
          <p:nvPr/>
        </p:nvSpPr>
        <p:spPr>
          <a:xfrm>
            <a:off x="982897" y="3489445"/>
            <a:ext cx="9674503" cy="6370975"/>
          </a:xfrm>
          <a:prstGeom prst="rect">
            <a:avLst/>
          </a:prstGeom>
          <a:noFill/>
        </p:spPr>
        <p:txBody>
          <a:bodyPr wrap="square">
            <a:spAutoFit/>
          </a:bodyPr>
          <a:lstStyle/>
          <a:p>
            <a:pPr algn="just"/>
            <a:r>
              <a:rPr lang="en-US" sz="2400" dirty="0"/>
              <a:t> Foraging in birds is a multi-agent social behavior that has been studied from several perspectives, including cognitive, statistical, and neural. We start from a specific type of cognitive description -- agents with an internal estimate of value that is expressed as a value function -- and translate this into a biologically plausible neural network implementation and into a statistical model where the statistical predictors correspond to components of the value function. We use the neural network implementation to simulate foraging agents in a variety of environmental conditions. In the multi-agent context, we investigate how the communication of information between different agents affects group foraging behavior. We find that communication was more beneficial in certain types of environments than others. To test the viability of the statistical approach, we simulate three different types of bird agents, and use Bayesian inference to recover what each type of agent values. Finally, we outline the main directions of future work, including new high-resolution video datasets we are collecting of multi-agent multi-species foraging behavior in the field.</a:t>
            </a:r>
          </a:p>
        </p:txBody>
      </p:sp>
      <p:pic>
        <p:nvPicPr>
          <p:cNvPr id="106" name="Graphic 105">
            <a:extLst>
              <a:ext uri="{FF2B5EF4-FFF2-40B4-BE49-F238E27FC236}">
                <a16:creationId xmlns:a16="http://schemas.microsoft.com/office/drawing/2014/main" id="{F63B1D45-69F9-967A-1A01-66FA91A9F58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72843" y="793454"/>
            <a:ext cx="2519470" cy="675322"/>
          </a:xfrm>
          <a:prstGeom prst="rect">
            <a:avLst/>
          </a:prstGeom>
        </p:spPr>
      </p:pic>
      <p:sp>
        <p:nvSpPr>
          <p:cNvPr id="110" name="TextBox 109">
            <a:extLst>
              <a:ext uri="{FF2B5EF4-FFF2-40B4-BE49-F238E27FC236}">
                <a16:creationId xmlns:a16="http://schemas.microsoft.com/office/drawing/2014/main" id="{E059B3AF-A8B9-BEC1-9ED1-AC821DB7D3F0}"/>
              </a:ext>
            </a:extLst>
          </p:cNvPr>
          <p:cNvSpPr txBox="1"/>
          <p:nvPr/>
        </p:nvSpPr>
        <p:spPr>
          <a:xfrm>
            <a:off x="33696330" y="14482483"/>
            <a:ext cx="3403496" cy="369332"/>
          </a:xfrm>
          <a:prstGeom prst="rect">
            <a:avLst/>
          </a:prstGeom>
          <a:noFill/>
        </p:spPr>
        <p:txBody>
          <a:bodyPr wrap="none" rtlCol="0">
            <a:spAutoFit/>
          </a:bodyPr>
          <a:lstStyle/>
          <a:p>
            <a:r>
              <a:rPr lang="en-US" dirty="0"/>
              <a:t>High resolution video data sets </a:t>
            </a:r>
          </a:p>
        </p:txBody>
      </p:sp>
      <p:pic>
        <p:nvPicPr>
          <p:cNvPr id="112" name="Graphic 111">
            <a:extLst>
              <a:ext uri="{FF2B5EF4-FFF2-40B4-BE49-F238E27FC236}">
                <a16:creationId xmlns:a16="http://schemas.microsoft.com/office/drawing/2014/main" id="{7AEF92A1-D25C-3738-21FF-95AE9C9D28B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4080059" y="4296504"/>
            <a:ext cx="6715008" cy="2497495"/>
          </a:xfrm>
          <a:prstGeom prst="rect">
            <a:avLst/>
          </a:prstGeom>
        </p:spPr>
      </p:pic>
      <p:sp>
        <p:nvSpPr>
          <p:cNvPr id="119" name="TextBox 118">
            <a:extLst>
              <a:ext uri="{FF2B5EF4-FFF2-40B4-BE49-F238E27FC236}">
                <a16:creationId xmlns:a16="http://schemas.microsoft.com/office/drawing/2014/main" id="{11C3CE84-D321-9D1B-C029-0B61865FD61A}"/>
              </a:ext>
            </a:extLst>
          </p:cNvPr>
          <p:cNvSpPr txBox="1"/>
          <p:nvPr/>
        </p:nvSpPr>
        <p:spPr>
          <a:xfrm>
            <a:off x="33453001" y="3831748"/>
            <a:ext cx="5289586" cy="369332"/>
          </a:xfrm>
          <a:prstGeom prst="rect">
            <a:avLst/>
          </a:prstGeom>
          <a:noFill/>
        </p:spPr>
        <p:txBody>
          <a:bodyPr wrap="square">
            <a:spAutoFit/>
          </a:bodyPr>
          <a:lstStyle/>
          <a:p>
            <a:pPr algn="just"/>
            <a:r>
              <a:rPr lang="en-US" sz="1800" dirty="0"/>
              <a:t>We simulated </a:t>
            </a:r>
            <a:r>
              <a:rPr lang="en-US" sz="1800" b="1" dirty="0"/>
              <a:t>two different foraging strategies:</a:t>
            </a:r>
          </a:p>
        </p:txBody>
      </p:sp>
      <p:sp>
        <p:nvSpPr>
          <p:cNvPr id="121" name="TextBox 120">
            <a:extLst>
              <a:ext uri="{FF2B5EF4-FFF2-40B4-BE49-F238E27FC236}">
                <a16:creationId xmlns:a16="http://schemas.microsoft.com/office/drawing/2014/main" id="{7DE0ACD0-8D7D-DEF0-FD7C-9285508C7794}"/>
              </a:ext>
            </a:extLst>
          </p:cNvPr>
          <p:cNvSpPr txBox="1"/>
          <p:nvPr/>
        </p:nvSpPr>
        <p:spPr>
          <a:xfrm>
            <a:off x="34052784" y="4177971"/>
            <a:ext cx="9010543" cy="646331"/>
          </a:xfrm>
          <a:prstGeom prst="rect">
            <a:avLst/>
          </a:prstGeom>
          <a:noFill/>
        </p:spPr>
        <p:txBody>
          <a:bodyPr wrap="square">
            <a:spAutoFit/>
          </a:bodyPr>
          <a:lstStyle/>
          <a:p>
            <a:pPr algn="just"/>
            <a:r>
              <a:rPr lang="en-US" sz="1800" b="1" dirty="0">
                <a:solidFill>
                  <a:srgbClr val="FF0000"/>
                </a:solidFill>
              </a:rPr>
              <a:t>Communicators</a:t>
            </a:r>
            <a:r>
              <a:rPr lang="en-US" sz="1800" dirty="0"/>
              <a:t> share with other birds the locations of food rewards within their visibility range, and use this information to decide where to move.</a:t>
            </a:r>
          </a:p>
        </p:txBody>
      </p:sp>
      <p:sp>
        <p:nvSpPr>
          <p:cNvPr id="123" name="TextBox 122">
            <a:extLst>
              <a:ext uri="{FF2B5EF4-FFF2-40B4-BE49-F238E27FC236}">
                <a16:creationId xmlns:a16="http://schemas.microsoft.com/office/drawing/2014/main" id="{5AA5DF29-A6E9-B4C3-F9A4-0BE75649DE01}"/>
              </a:ext>
            </a:extLst>
          </p:cNvPr>
          <p:cNvSpPr txBox="1"/>
          <p:nvPr/>
        </p:nvSpPr>
        <p:spPr>
          <a:xfrm>
            <a:off x="33478835" y="12410265"/>
            <a:ext cx="8825390" cy="923330"/>
          </a:xfrm>
          <a:prstGeom prst="rect">
            <a:avLst/>
          </a:prstGeom>
          <a:noFill/>
        </p:spPr>
        <p:txBody>
          <a:bodyPr wrap="square">
            <a:spAutoFit/>
          </a:bodyPr>
          <a:lstStyle/>
          <a:p>
            <a:pPr marL="285750" indent="-285750">
              <a:buFont typeface="Arial" panose="020B0604020202020204" pitchFamily="34" charset="0"/>
              <a:buChar char="•"/>
            </a:pPr>
            <a:r>
              <a:rPr lang="en-US" dirty="0"/>
              <a:t>From behavioral data, can we i</a:t>
            </a:r>
            <a:r>
              <a:rPr lang="en-US" sz="1800" dirty="0"/>
              <a:t>nfer whether a group of birds is communicating? </a:t>
            </a:r>
          </a:p>
          <a:p>
            <a:pPr marL="285750" indent="-285750">
              <a:buFont typeface="Arial" panose="020B0604020202020204" pitchFamily="34" charset="0"/>
              <a:buChar char="•"/>
            </a:pPr>
            <a:r>
              <a:rPr lang="en-US" sz="1800" dirty="0"/>
              <a:t>To what extent do birds value information about </a:t>
            </a:r>
            <a:r>
              <a:rPr lang="en-US" dirty="0"/>
              <a:t>food </a:t>
            </a:r>
            <a:r>
              <a:rPr lang="en-US" sz="1800" dirty="0"/>
              <a:t>from other birds versus from their own experience? </a:t>
            </a:r>
          </a:p>
        </p:txBody>
      </p:sp>
      <p:sp>
        <p:nvSpPr>
          <p:cNvPr id="127" name="TextBox 126">
            <a:extLst>
              <a:ext uri="{FF2B5EF4-FFF2-40B4-BE49-F238E27FC236}">
                <a16:creationId xmlns:a16="http://schemas.microsoft.com/office/drawing/2014/main" id="{28733C0A-8B08-F09B-E63A-9A2E8AFAB47E}"/>
              </a:ext>
            </a:extLst>
          </p:cNvPr>
          <p:cNvSpPr txBox="1"/>
          <p:nvPr/>
        </p:nvSpPr>
        <p:spPr>
          <a:xfrm>
            <a:off x="33441790" y="12122543"/>
            <a:ext cx="2069797" cy="369332"/>
          </a:xfrm>
          <a:prstGeom prst="rect">
            <a:avLst/>
          </a:prstGeom>
          <a:noFill/>
        </p:spPr>
        <p:txBody>
          <a:bodyPr wrap="none" rtlCol="0">
            <a:spAutoFit/>
          </a:bodyPr>
          <a:lstStyle/>
          <a:p>
            <a:r>
              <a:rPr lang="en-US" b="1" dirty="0"/>
              <a:t>Future directions</a:t>
            </a:r>
          </a:p>
        </p:txBody>
      </p:sp>
      <p:sp>
        <p:nvSpPr>
          <p:cNvPr id="19" name="TextBox 18">
            <a:extLst>
              <a:ext uri="{FF2B5EF4-FFF2-40B4-BE49-F238E27FC236}">
                <a16:creationId xmlns:a16="http://schemas.microsoft.com/office/drawing/2014/main" id="{687DD461-E09B-D73B-99F3-E843D7A4CE9E}"/>
              </a:ext>
            </a:extLst>
          </p:cNvPr>
          <p:cNvSpPr txBox="1"/>
          <p:nvPr/>
        </p:nvSpPr>
        <p:spPr>
          <a:xfrm>
            <a:off x="33441790" y="5264298"/>
            <a:ext cx="8374283" cy="369332"/>
          </a:xfrm>
          <a:prstGeom prst="rect">
            <a:avLst/>
          </a:prstGeom>
          <a:noFill/>
        </p:spPr>
        <p:txBody>
          <a:bodyPr wrap="square">
            <a:spAutoFit/>
          </a:bodyPr>
          <a:lstStyle/>
          <a:p>
            <a:r>
              <a:rPr lang="en-US" b="1" dirty="0"/>
              <a:t>Question: </a:t>
            </a:r>
            <a:r>
              <a:rPr lang="en-US" dirty="0"/>
              <a:t>When does communication enhance foraging success?</a:t>
            </a:r>
            <a:endParaRPr lang="en-US" sz="1800" dirty="0"/>
          </a:p>
        </p:txBody>
      </p:sp>
      <p:sp>
        <p:nvSpPr>
          <p:cNvPr id="38" name="TextBox 37">
            <a:extLst>
              <a:ext uri="{FF2B5EF4-FFF2-40B4-BE49-F238E27FC236}">
                <a16:creationId xmlns:a16="http://schemas.microsoft.com/office/drawing/2014/main" id="{CBA412FF-4C46-C2B1-FC27-91A4189A0E3C}"/>
              </a:ext>
            </a:extLst>
          </p:cNvPr>
          <p:cNvSpPr txBox="1"/>
          <p:nvPr/>
        </p:nvSpPr>
        <p:spPr>
          <a:xfrm>
            <a:off x="34071874" y="4782961"/>
            <a:ext cx="3329796" cy="369332"/>
          </a:xfrm>
          <a:prstGeom prst="rect">
            <a:avLst/>
          </a:prstGeom>
          <a:noFill/>
        </p:spPr>
        <p:txBody>
          <a:bodyPr wrap="square">
            <a:spAutoFit/>
          </a:bodyPr>
          <a:lstStyle/>
          <a:p>
            <a:pPr algn="just"/>
            <a:r>
              <a:rPr lang="en-US" sz="1800" b="1" dirty="0">
                <a:solidFill>
                  <a:srgbClr val="3333FF"/>
                </a:solidFill>
              </a:rPr>
              <a:t>Ignorers</a:t>
            </a:r>
            <a:r>
              <a:rPr lang="en-US" sz="1800" b="1" dirty="0"/>
              <a:t> </a:t>
            </a:r>
            <a:r>
              <a:rPr lang="en-US" sz="1800" dirty="0"/>
              <a:t>value only food</a:t>
            </a:r>
          </a:p>
        </p:txBody>
      </p:sp>
      <p:sp>
        <p:nvSpPr>
          <p:cNvPr id="101" name="TextBox 100">
            <a:extLst>
              <a:ext uri="{FF2B5EF4-FFF2-40B4-BE49-F238E27FC236}">
                <a16:creationId xmlns:a16="http://schemas.microsoft.com/office/drawing/2014/main" id="{4F9EF955-8349-F432-0D1E-D7CB9D887A10}"/>
              </a:ext>
            </a:extLst>
          </p:cNvPr>
          <p:cNvSpPr txBox="1"/>
          <p:nvPr/>
        </p:nvSpPr>
        <p:spPr>
          <a:xfrm>
            <a:off x="11717107" y="19267379"/>
            <a:ext cx="4070345" cy="369332"/>
          </a:xfrm>
          <a:prstGeom prst="rect">
            <a:avLst/>
          </a:prstGeom>
          <a:noFill/>
        </p:spPr>
        <p:txBody>
          <a:bodyPr wrap="none" rtlCol="0">
            <a:spAutoFit/>
          </a:bodyPr>
          <a:lstStyle/>
          <a:p>
            <a:r>
              <a:rPr lang="en-US" dirty="0"/>
              <a:t>Components as statistical predictors: </a:t>
            </a:r>
          </a:p>
        </p:txBody>
      </p:sp>
      <p:pic>
        <p:nvPicPr>
          <p:cNvPr id="107" name="Picture 106">
            <a:extLst>
              <a:ext uri="{FF2B5EF4-FFF2-40B4-BE49-F238E27FC236}">
                <a16:creationId xmlns:a16="http://schemas.microsoft.com/office/drawing/2014/main" id="{7A941654-1E99-BCD5-4DFE-6495BD36DF19}"/>
              </a:ext>
            </a:extLst>
          </p:cNvPr>
          <p:cNvPicPr>
            <a:picLocks noChangeAspect="1"/>
          </p:cNvPicPr>
          <p:nvPr/>
        </p:nvPicPr>
        <p:blipFill rotWithShape="1">
          <a:blip r:embed="rId43">
            <a:extLst>
              <a:ext uri="{28A0092B-C50C-407E-A947-70E740481C1C}">
                <a14:useLocalDpi xmlns:a14="http://schemas.microsoft.com/office/drawing/2010/main" val="0"/>
              </a:ext>
            </a:extLst>
          </a:blip>
          <a:srcRect r="77114"/>
          <a:stretch/>
        </p:blipFill>
        <p:spPr>
          <a:xfrm>
            <a:off x="33556868" y="19930977"/>
            <a:ext cx="6611816" cy="1556555"/>
          </a:xfrm>
          <a:prstGeom prst="rect">
            <a:avLst/>
          </a:prstGeom>
        </p:spPr>
      </p:pic>
      <mc:AlternateContent xmlns:mc="http://schemas.openxmlformats.org/markup-compatibility/2006">
        <mc:Choice xmlns:a14="http://schemas.microsoft.com/office/drawing/2010/main" Requires="a14">
          <p:sp>
            <p:nvSpPr>
              <p:cNvPr id="122" name="TextBox 121">
                <a:extLst>
                  <a:ext uri="{FF2B5EF4-FFF2-40B4-BE49-F238E27FC236}">
                    <a16:creationId xmlns:a16="http://schemas.microsoft.com/office/drawing/2014/main" id="{A94B3FAD-9DC4-2E6F-1823-C02B3385F643}"/>
                  </a:ext>
                </a:extLst>
              </p:cNvPr>
              <p:cNvSpPr txBox="1"/>
              <p:nvPr/>
            </p:nvSpPr>
            <p:spPr>
              <a:xfrm>
                <a:off x="13472564" y="12215105"/>
                <a:ext cx="446225" cy="582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22" name="TextBox 121">
                <a:extLst>
                  <a:ext uri="{FF2B5EF4-FFF2-40B4-BE49-F238E27FC236}">
                    <a16:creationId xmlns:a16="http://schemas.microsoft.com/office/drawing/2014/main" id="{A94B3FAD-9DC4-2E6F-1823-C02B3385F643}"/>
                  </a:ext>
                </a:extLst>
              </p:cNvPr>
              <p:cNvSpPr txBox="1">
                <a:spLocks noRot="1" noChangeAspect="1" noMove="1" noResize="1" noEditPoints="1" noAdjustHandles="1" noChangeArrowheads="1" noChangeShapeType="1" noTextEdit="1"/>
              </p:cNvSpPr>
              <p:nvPr/>
            </p:nvSpPr>
            <p:spPr>
              <a:xfrm>
                <a:off x="13472564" y="12215105"/>
                <a:ext cx="446225" cy="582019"/>
              </a:xfrm>
              <a:prstGeom prst="rect">
                <a:avLst/>
              </a:prstGeom>
              <a:blipFill>
                <a:blip r:embed="rId4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TextBox 124">
                <a:extLst>
                  <a:ext uri="{FF2B5EF4-FFF2-40B4-BE49-F238E27FC236}">
                    <a16:creationId xmlns:a16="http://schemas.microsoft.com/office/drawing/2014/main" id="{51CB2376-2ECC-7B9F-4836-BB400A4F43ED}"/>
                  </a:ext>
                </a:extLst>
              </p:cNvPr>
              <p:cNvSpPr txBox="1"/>
              <p:nvPr/>
            </p:nvSpPr>
            <p:spPr>
              <a:xfrm>
                <a:off x="15198655" y="12273347"/>
                <a:ext cx="1167607" cy="582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𝑀</m:t>
                          </m:r>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25" name="TextBox 124">
                <a:extLst>
                  <a:ext uri="{FF2B5EF4-FFF2-40B4-BE49-F238E27FC236}">
                    <a16:creationId xmlns:a16="http://schemas.microsoft.com/office/drawing/2014/main" id="{51CB2376-2ECC-7B9F-4836-BB400A4F43ED}"/>
                  </a:ext>
                </a:extLst>
              </p:cNvPr>
              <p:cNvSpPr txBox="1">
                <a:spLocks noRot="1" noChangeAspect="1" noMove="1" noResize="1" noEditPoints="1" noAdjustHandles="1" noChangeArrowheads="1" noChangeShapeType="1" noTextEdit="1"/>
              </p:cNvSpPr>
              <p:nvPr/>
            </p:nvSpPr>
            <p:spPr>
              <a:xfrm>
                <a:off x="15198655" y="12273347"/>
                <a:ext cx="1167607" cy="582019"/>
              </a:xfrm>
              <a:prstGeom prst="rect">
                <a:avLst/>
              </a:prstGeom>
              <a:blipFill>
                <a:blip r:embed="rId4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B894F1DA-FCA6-15A1-C658-0F18B68C10B0}"/>
                  </a:ext>
                </a:extLst>
              </p:cNvPr>
              <p:cNvSpPr txBox="1"/>
              <p:nvPr/>
            </p:nvSpPr>
            <p:spPr>
              <a:xfrm>
                <a:off x="17535431" y="12719343"/>
                <a:ext cx="1167607" cy="582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𝑣</m:t>
                              </m:r>
                              <m:r>
                                <a:rPr lang="en-US" sz="2800" b="0" i="1" smtClean="0">
                                  <a:latin typeface="Cambria Math" panose="02040503050406030204" pitchFamily="18" charset="0"/>
                                </a:rPr>
                                <m:t>= </m:t>
                              </m:r>
                              <m:r>
                                <a:rPr lang="en-US" sz="2800" b="0" i="1" smtClean="0">
                                  <a:latin typeface="Cambria Math" panose="02040503050406030204" pitchFamily="18" charset="0"/>
                                </a:rPr>
                                <m:t>𝑤</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𝑀</m:t>
                          </m:r>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26" name="TextBox 125">
                <a:extLst>
                  <a:ext uri="{FF2B5EF4-FFF2-40B4-BE49-F238E27FC236}">
                    <a16:creationId xmlns:a16="http://schemas.microsoft.com/office/drawing/2014/main" id="{B894F1DA-FCA6-15A1-C658-0F18B68C10B0}"/>
                  </a:ext>
                </a:extLst>
              </p:cNvPr>
              <p:cNvSpPr txBox="1">
                <a:spLocks noRot="1" noChangeAspect="1" noMove="1" noResize="1" noEditPoints="1" noAdjustHandles="1" noChangeArrowheads="1" noChangeShapeType="1" noTextEdit="1"/>
              </p:cNvSpPr>
              <p:nvPr/>
            </p:nvSpPr>
            <p:spPr>
              <a:xfrm>
                <a:off x="17535431" y="12719343"/>
                <a:ext cx="1167607" cy="582019"/>
              </a:xfrm>
              <a:prstGeom prst="rect">
                <a:avLst/>
              </a:prstGeom>
              <a:blipFill>
                <a:blip r:embed="rId46"/>
                <a:stretch>
                  <a:fillRect r="-685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8C3E6320-3E03-E8DD-F9C0-737A1A41267F}"/>
                  </a:ext>
                </a:extLst>
              </p:cNvPr>
              <p:cNvSpPr txBox="1"/>
              <p:nvPr/>
            </p:nvSpPr>
            <p:spPr>
              <a:xfrm>
                <a:off x="12362836" y="12312797"/>
                <a:ext cx="3050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 </m:t>
                          </m:r>
                        </m:sub>
                      </m:sSub>
                    </m:oMath>
                  </m:oMathPara>
                </a14:m>
                <a:endParaRPr lang="en-US" sz="1200" dirty="0"/>
              </a:p>
            </p:txBody>
          </p:sp>
        </mc:Choice>
        <mc:Fallback>
          <p:sp>
            <p:nvSpPr>
              <p:cNvPr id="128" name="TextBox 127">
                <a:extLst>
                  <a:ext uri="{FF2B5EF4-FFF2-40B4-BE49-F238E27FC236}">
                    <a16:creationId xmlns:a16="http://schemas.microsoft.com/office/drawing/2014/main" id="{8C3E6320-3E03-E8DD-F9C0-737A1A41267F}"/>
                  </a:ext>
                </a:extLst>
              </p:cNvPr>
              <p:cNvSpPr txBox="1">
                <a:spLocks noRot="1" noChangeAspect="1" noMove="1" noResize="1" noEditPoints="1" noAdjustHandles="1" noChangeArrowheads="1" noChangeShapeType="1" noTextEdit="1"/>
              </p:cNvSpPr>
              <p:nvPr/>
            </p:nvSpPr>
            <p:spPr>
              <a:xfrm>
                <a:off x="12362836" y="12312797"/>
                <a:ext cx="305077" cy="523220"/>
              </a:xfrm>
              <a:prstGeom prst="rect">
                <a:avLst/>
              </a:prstGeom>
              <a:blipFill>
                <a:blip r:embed="rId47"/>
                <a:stretch>
                  <a:fillRect/>
                </a:stretch>
              </a:blipFill>
            </p:spPr>
            <p:txBody>
              <a:bodyPr/>
              <a:lstStyle/>
              <a:p>
                <a:r>
                  <a:rPr lang="en-US">
                    <a:noFill/>
                  </a:rPr>
                  <a:t> </a:t>
                </a:r>
              </a:p>
            </p:txBody>
          </p:sp>
        </mc:Fallback>
      </mc:AlternateContent>
      <p:sp>
        <p:nvSpPr>
          <p:cNvPr id="131" name="TextBox 130">
            <a:extLst>
              <a:ext uri="{FF2B5EF4-FFF2-40B4-BE49-F238E27FC236}">
                <a16:creationId xmlns:a16="http://schemas.microsoft.com/office/drawing/2014/main" id="{3E5847F3-274D-6703-4772-1189A1526517}"/>
              </a:ext>
            </a:extLst>
          </p:cNvPr>
          <p:cNvSpPr txBox="1"/>
          <p:nvPr/>
        </p:nvSpPr>
        <p:spPr>
          <a:xfrm>
            <a:off x="11856652" y="8823701"/>
            <a:ext cx="1093569" cy="461665"/>
          </a:xfrm>
          <a:prstGeom prst="rect">
            <a:avLst/>
          </a:prstGeom>
          <a:noFill/>
        </p:spPr>
        <p:txBody>
          <a:bodyPr wrap="none" rtlCol="0">
            <a:spAutoFit/>
          </a:bodyPr>
          <a:lstStyle/>
          <a:p>
            <a:r>
              <a:rPr lang="en-US" sz="2400" i="1" dirty="0"/>
              <a:t>Neural</a:t>
            </a:r>
          </a:p>
        </p:txBody>
      </p:sp>
      <p:sp>
        <p:nvSpPr>
          <p:cNvPr id="132" name="TextBox 131">
            <a:extLst>
              <a:ext uri="{FF2B5EF4-FFF2-40B4-BE49-F238E27FC236}">
                <a16:creationId xmlns:a16="http://schemas.microsoft.com/office/drawing/2014/main" id="{478FE14A-D174-2B3C-5F40-2FB06E14486A}"/>
              </a:ext>
            </a:extLst>
          </p:cNvPr>
          <p:cNvSpPr txBox="1"/>
          <p:nvPr/>
        </p:nvSpPr>
        <p:spPr>
          <a:xfrm>
            <a:off x="11765104" y="3387253"/>
            <a:ext cx="1470274" cy="461665"/>
          </a:xfrm>
          <a:prstGeom prst="rect">
            <a:avLst/>
          </a:prstGeom>
          <a:noFill/>
        </p:spPr>
        <p:txBody>
          <a:bodyPr wrap="none" rtlCol="0">
            <a:spAutoFit/>
          </a:bodyPr>
          <a:lstStyle/>
          <a:p>
            <a:r>
              <a:rPr lang="en-US" sz="2400" i="1" dirty="0"/>
              <a:t>Cognitive</a:t>
            </a:r>
          </a:p>
        </p:txBody>
      </p:sp>
      <p:cxnSp>
        <p:nvCxnSpPr>
          <p:cNvPr id="134" name="Straight Connector 133">
            <a:extLst>
              <a:ext uri="{FF2B5EF4-FFF2-40B4-BE49-F238E27FC236}">
                <a16:creationId xmlns:a16="http://schemas.microsoft.com/office/drawing/2014/main" id="{F09FF276-2B0A-AF24-C0CA-6E43D721B3CC}"/>
              </a:ext>
            </a:extLst>
          </p:cNvPr>
          <p:cNvCxnSpPr>
            <a:cxnSpLocks/>
          </p:cNvCxnSpPr>
          <p:nvPr/>
        </p:nvCxnSpPr>
        <p:spPr>
          <a:xfrm>
            <a:off x="11885896" y="3899996"/>
            <a:ext cx="9093696" cy="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30807D2-3E6F-8ECF-33BF-41D4CCE9E077}"/>
              </a:ext>
            </a:extLst>
          </p:cNvPr>
          <p:cNvCxnSpPr>
            <a:cxnSpLocks/>
          </p:cNvCxnSpPr>
          <p:nvPr/>
        </p:nvCxnSpPr>
        <p:spPr>
          <a:xfrm>
            <a:off x="11844207" y="9311938"/>
            <a:ext cx="9093696" cy="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99E4CBD3-BF97-639B-5267-3206C8EB34F4}"/>
                  </a:ext>
                </a:extLst>
              </p:cNvPr>
              <p:cNvSpPr txBox="1"/>
              <p:nvPr/>
            </p:nvSpPr>
            <p:spPr>
              <a:xfrm>
                <a:off x="17401482" y="8017792"/>
                <a:ext cx="3073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800" dirty="0"/>
              </a:p>
            </p:txBody>
          </p:sp>
        </mc:Choice>
        <mc:Fallback>
          <p:sp>
            <p:nvSpPr>
              <p:cNvPr id="140" name="TextBox 139">
                <a:extLst>
                  <a:ext uri="{FF2B5EF4-FFF2-40B4-BE49-F238E27FC236}">
                    <a16:creationId xmlns:a16="http://schemas.microsoft.com/office/drawing/2014/main" id="{99E4CBD3-BF97-639B-5267-3206C8EB34F4}"/>
                  </a:ext>
                </a:extLst>
              </p:cNvPr>
              <p:cNvSpPr txBox="1">
                <a:spLocks noRot="1" noChangeAspect="1" noMove="1" noResize="1" noEditPoints="1" noAdjustHandles="1" noChangeArrowheads="1" noChangeShapeType="1" noTextEdit="1"/>
              </p:cNvSpPr>
              <p:nvPr/>
            </p:nvSpPr>
            <p:spPr>
              <a:xfrm>
                <a:off x="17401482" y="8017792"/>
                <a:ext cx="307390" cy="461665"/>
              </a:xfrm>
              <a:prstGeom prst="rect">
                <a:avLst/>
              </a:prstGeom>
              <a:blipFill>
                <a:blip r:embed="rId48"/>
                <a:stretch>
                  <a:fillRect l="-6000" r="-16000"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936BD68C-E5A9-09DE-A8EC-5D31DA522F3D}"/>
                  </a:ext>
                </a:extLst>
              </p:cNvPr>
              <p:cNvSpPr txBox="1"/>
              <p:nvPr/>
            </p:nvSpPr>
            <p:spPr>
              <a:xfrm>
                <a:off x="17473587" y="7637973"/>
                <a:ext cx="3073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𝐽</m:t>
                      </m:r>
                    </m:oMath>
                  </m:oMathPara>
                </a14:m>
                <a:endParaRPr lang="en-US" sz="2400" dirty="0"/>
              </a:p>
            </p:txBody>
          </p:sp>
        </mc:Choice>
        <mc:Fallback>
          <p:sp>
            <p:nvSpPr>
              <p:cNvPr id="141" name="TextBox 140">
                <a:extLst>
                  <a:ext uri="{FF2B5EF4-FFF2-40B4-BE49-F238E27FC236}">
                    <a16:creationId xmlns:a16="http://schemas.microsoft.com/office/drawing/2014/main" id="{936BD68C-E5A9-09DE-A8EC-5D31DA522F3D}"/>
                  </a:ext>
                </a:extLst>
              </p:cNvPr>
              <p:cNvSpPr txBox="1">
                <a:spLocks noRot="1" noChangeAspect="1" noMove="1" noResize="1" noEditPoints="1" noAdjustHandles="1" noChangeArrowheads="1" noChangeShapeType="1" noTextEdit="1"/>
              </p:cNvSpPr>
              <p:nvPr/>
            </p:nvSpPr>
            <p:spPr>
              <a:xfrm>
                <a:off x="17473587" y="7637973"/>
                <a:ext cx="307390" cy="461665"/>
              </a:xfrm>
              <a:prstGeom prst="rect">
                <a:avLst/>
              </a:prstGeom>
              <a:blipFill>
                <a:blip r:embed="rId49"/>
                <a:stretch>
                  <a:fillRect l="-13725" r="-9804" b="-14474"/>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345D033B-6F46-1A15-52B0-70FE3243CC02}"/>
              </a:ext>
            </a:extLst>
          </p:cNvPr>
          <p:cNvSpPr txBox="1"/>
          <p:nvPr/>
        </p:nvSpPr>
        <p:spPr>
          <a:xfrm>
            <a:off x="11765104" y="13151527"/>
            <a:ext cx="1502334" cy="461665"/>
          </a:xfrm>
          <a:prstGeom prst="rect">
            <a:avLst/>
          </a:prstGeom>
          <a:noFill/>
        </p:spPr>
        <p:txBody>
          <a:bodyPr wrap="none" rtlCol="0">
            <a:spAutoFit/>
          </a:bodyPr>
          <a:lstStyle/>
          <a:p>
            <a:r>
              <a:rPr lang="en-US" sz="2400" i="1" dirty="0"/>
              <a:t>Statistical</a:t>
            </a:r>
          </a:p>
        </p:txBody>
      </p:sp>
      <p:cxnSp>
        <p:nvCxnSpPr>
          <p:cNvPr id="144" name="Straight Connector 143">
            <a:extLst>
              <a:ext uri="{FF2B5EF4-FFF2-40B4-BE49-F238E27FC236}">
                <a16:creationId xmlns:a16="http://schemas.microsoft.com/office/drawing/2014/main" id="{94DA531A-2BDF-ACD7-0C74-FE10546EA014}"/>
              </a:ext>
            </a:extLst>
          </p:cNvPr>
          <p:cNvCxnSpPr>
            <a:cxnSpLocks/>
          </p:cNvCxnSpPr>
          <p:nvPr/>
        </p:nvCxnSpPr>
        <p:spPr>
          <a:xfrm>
            <a:off x="11844207" y="13644066"/>
            <a:ext cx="9093696" cy="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5712AF8A-6AE8-5FA6-5B6C-00B83E736B0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2671604" y="17454995"/>
            <a:ext cx="4119376" cy="1175079"/>
          </a:xfrm>
          <a:prstGeom prst="rect">
            <a:avLst/>
          </a:prstGeom>
        </p:spPr>
      </p:pic>
      <p:pic>
        <p:nvPicPr>
          <p:cNvPr id="70" name="Graphic 69">
            <a:extLst>
              <a:ext uri="{FF2B5EF4-FFF2-40B4-BE49-F238E27FC236}">
                <a16:creationId xmlns:a16="http://schemas.microsoft.com/office/drawing/2014/main" id="{A1379185-DE29-4C63-3B25-EF97B1DAD8F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7484859" y="8563099"/>
            <a:ext cx="4690759" cy="327262"/>
          </a:xfrm>
          <a:prstGeom prst="rect">
            <a:avLst/>
          </a:prstGeom>
        </p:spPr>
      </p:pic>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0DEDBD93-0D73-2640-606A-0BEA7C5E3AAA}"/>
                  </a:ext>
                </a:extLst>
              </p:cNvPr>
              <p:cNvSpPr txBox="1"/>
              <p:nvPr/>
            </p:nvSpPr>
            <p:spPr>
              <a:xfrm>
                <a:off x="14252018" y="16418451"/>
                <a:ext cx="22004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sSup>
                            <m:sSupPr>
                              <m:ctrlPr>
                                <a:rPr lang="en-US" sz="2800" b="0" i="1" smtClean="0">
                                  <a:latin typeface="Cambria Math" panose="02040503050406030204" pitchFamily="18" charset="0"/>
                                </a:rPr>
                              </m:ctrlPr>
                            </m:sSupPr>
                            <m:e>
                              <m:sSub>
                                <m:sSubPr>
                                  <m:ctrlPr>
                                    <a:rPr lang="en-US" sz="2800" b="0" i="1" smtClean="0">
                                      <a:latin typeface="Cambria Math" panose="02040503050406030204" pitchFamily="18" charset="0"/>
                                    </a:rPr>
                                  </m:ctrlPr>
                                </m:sSubPr>
                                <m:e>
                                  <m:sSub>
                                    <m:sSubPr>
                                      <m:ctrlPr>
                                        <a:rPr lang="en-US" sz="2800" b="0" i="1" smtClean="0">
                                          <a:solidFill>
                                            <a:schemeClr val="accent3">
                                              <a:lumMod val="75000"/>
                                            </a:schemeClr>
                                          </a:solidFill>
                                          <a:latin typeface="Cambria Math" panose="02040503050406030204" pitchFamily="18" charset="0"/>
                                        </a:rPr>
                                      </m:ctrlPr>
                                    </m:sSubPr>
                                    <m:e>
                                      <m:r>
                                        <a:rPr lang="en-US" sz="2800" b="0" i="1" smtClean="0">
                                          <a:solidFill>
                                            <a:schemeClr val="accent3">
                                              <a:lumMod val="75000"/>
                                            </a:schemeClr>
                                          </a:solidFill>
                                          <a:latin typeface="Cambria Math" panose="02040503050406030204" pitchFamily="18" charset="0"/>
                                        </a:rPr>
                                        <m:t>𝑐</m:t>
                                      </m:r>
                                    </m:e>
                                    <m:sub>
                                      <m:r>
                                        <a:rPr lang="en-US" sz="2800" b="0" i="1" smtClean="0">
                                          <a:solidFill>
                                            <a:schemeClr val="accent3">
                                              <a:lumMod val="75000"/>
                                            </a:schemeClr>
                                          </a:solidFill>
                                          <a:latin typeface="Cambria Math" panose="02040503050406030204" pitchFamily="18" charset="0"/>
                                        </a:rPr>
                                        <m:t>1</m:t>
                                      </m:r>
                                    </m:sub>
                                  </m:sSub>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𝑀</m:t>
                          </m:r>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09" name="TextBox 108">
                <a:extLst>
                  <a:ext uri="{FF2B5EF4-FFF2-40B4-BE49-F238E27FC236}">
                    <a16:creationId xmlns:a16="http://schemas.microsoft.com/office/drawing/2014/main" id="{0DEDBD93-0D73-2640-606A-0BEA7C5E3AAA}"/>
                  </a:ext>
                </a:extLst>
              </p:cNvPr>
              <p:cNvSpPr txBox="1">
                <a:spLocks noRot="1" noChangeAspect="1" noMove="1" noResize="1" noEditPoints="1" noAdjustHandles="1" noChangeArrowheads="1" noChangeShapeType="1" noTextEdit="1"/>
              </p:cNvSpPr>
              <p:nvPr/>
            </p:nvSpPr>
            <p:spPr>
              <a:xfrm>
                <a:off x="14252018" y="16418451"/>
                <a:ext cx="2200479" cy="584775"/>
              </a:xfrm>
              <a:prstGeom prst="rect">
                <a:avLst/>
              </a:prstGeom>
              <a:blipFill>
                <a:blip r:embed="rId5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TextBox 112">
                <a:extLst>
                  <a:ext uri="{FF2B5EF4-FFF2-40B4-BE49-F238E27FC236}">
                    <a16:creationId xmlns:a16="http://schemas.microsoft.com/office/drawing/2014/main" id="{6E8CDABD-1B5C-E140-062C-95B517ABD627}"/>
                  </a:ext>
                </a:extLst>
              </p:cNvPr>
              <p:cNvSpPr txBox="1"/>
              <p:nvPr/>
            </p:nvSpPr>
            <p:spPr>
              <a:xfrm>
                <a:off x="16915379" y="16389539"/>
                <a:ext cx="181796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sSub>
                                    <m:sSubPr>
                                      <m:ctrlPr>
                                        <a:rPr lang="en-US" sz="2800" i="1" smtClean="0">
                                          <a:solidFill>
                                            <a:schemeClr val="accent6">
                                              <a:lumMod val="75000"/>
                                            </a:schemeClr>
                                          </a:solidFill>
                                          <a:latin typeface="Cambria Math" panose="02040503050406030204" pitchFamily="18" charset="0"/>
                                        </a:rPr>
                                      </m:ctrlPr>
                                    </m:sSubPr>
                                    <m:e>
                                      <m:r>
                                        <a:rPr lang="en-US" sz="2800" i="1">
                                          <a:solidFill>
                                            <a:schemeClr val="accent6">
                                              <a:lumMod val="75000"/>
                                            </a:schemeClr>
                                          </a:solidFill>
                                          <a:latin typeface="Cambria Math" panose="02040503050406030204" pitchFamily="18" charset="0"/>
                                        </a:rPr>
                                        <m:t>𝑐</m:t>
                                      </m:r>
                                    </m:e>
                                    <m:sub>
                                      <m:r>
                                        <a:rPr lang="en-US" sz="2800" b="0" i="1" smtClean="0">
                                          <a:solidFill>
                                            <a:schemeClr val="accent6">
                                              <a:lumMod val="75000"/>
                                            </a:schemeClr>
                                          </a:solidFill>
                                          <a:latin typeface="Cambria Math" panose="02040503050406030204" pitchFamily="18" charset="0"/>
                                        </a:rPr>
                                        <m:t>2</m:t>
                                      </m:r>
                                    </m:sub>
                                  </m:sSub>
                                  <m:r>
                                    <a:rPr lang="en-US" sz="2800" i="1">
                                      <a:latin typeface="Cambria Math" panose="02040503050406030204" pitchFamily="18" charset="0"/>
                                    </a:rPr>
                                    <m:t>𝑤</m:t>
                                  </m:r>
                                </m:e>
                                <m:sub>
                                  <m:r>
                                    <a:rPr lang="en-US" sz="2800" b="0" i="1" smtClean="0">
                                      <a:latin typeface="Cambria Math" panose="02040503050406030204" pitchFamily="18" charset="0"/>
                                    </a:rPr>
                                    <m:t>2</m:t>
                                  </m:r>
                                </m:sub>
                              </m:sSub>
                            </m:e>
                            <m:sup>
                              <m:r>
                                <a:rPr lang="en-US" sz="2800" i="1">
                                  <a:latin typeface="Cambria Math" panose="02040503050406030204" pitchFamily="18" charset="0"/>
                                </a:rPr>
                                <m:t>𝑇</m:t>
                              </m:r>
                            </m:sup>
                          </m:sSup>
                          <m:r>
                            <a:rPr lang="en-US" sz="2800" i="1">
                              <a:latin typeface="Cambria Math" panose="02040503050406030204" pitchFamily="18" charset="0"/>
                            </a:rPr>
                            <m:t>𝑀</m:t>
                          </m:r>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13" name="TextBox 112">
                <a:extLst>
                  <a:ext uri="{FF2B5EF4-FFF2-40B4-BE49-F238E27FC236}">
                    <a16:creationId xmlns:a16="http://schemas.microsoft.com/office/drawing/2014/main" id="{6E8CDABD-1B5C-E140-062C-95B517ABD627}"/>
                  </a:ext>
                </a:extLst>
              </p:cNvPr>
              <p:cNvSpPr txBox="1">
                <a:spLocks noRot="1" noChangeAspect="1" noMove="1" noResize="1" noEditPoints="1" noAdjustHandles="1" noChangeArrowheads="1" noChangeShapeType="1" noTextEdit="1"/>
              </p:cNvSpPr>
              <p:nvPr/>
            </p:nvSpPr>
            <p:spPr>
              <a:xfrm>
                <a:off x="16915379" y="16389539"/>
                <a:ext cx="1817968" cy="584775"/>
              </a:xfrm>
              <a:prstGeom prst="rect">
                <a:avLst/>
              </a:prstGeom>
              <a:blipFill>
                <a:blip r:embed="rId5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8029E7A2-0448-9EE5-FAB3-BAAC8EF85014}"/>
                  </a:ext>
                </a:extLst>
              </p:cNvPr>
              <p:cNvSpPr txBox="1"/>
              <p:nvPr/>
            </p:nvSpPr>
            <p:spPr>
              <a:xfrm>
                <a:off x="12530387" y="16534066"/>
                <a:ext cx="5241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𝑉</m:t>
                      </m:r>
                    </m:oMath>
                  </m:oMathPara>
                </a14:m>
                <a:endParaRPr lang="en-US" sz="1200" dirty="0"/>
              </a:p>
            </p:txBody>
          </p:sp>
        </mc:Choice>
        <mc:Fallback>
          <p:sp>
            <p:nvSpPr>
              <p:cNvPr id="118" name="TextBox 117">
                <a:extLst>
                  <a:ext uri="{FF2B5EF4-FFF2-40B4-BE49-F238E27FC236}">
                    <a16:creationId xmlns:a16="http://schemas.microsoft.com/office/drawing/2014/main" id="{8029E7A2-0448-9EE5-FAB3-BAAC8EF85014}"/>
                  </a:ext>
                </a:extLst>
              </p:cNvPr>
              <p:cNvSpPr txBox="1">
                <a:spLocks noRot="1" noChangeAspect="1" noMove="1" noResize="1" noEditPoints="1" noAdjustHandles="1" noChangeArrowheads="1" noChangeShapeType="1" noTextEdit="1"/>
              </p:cNvSpPr>
              <p:nvPr/>
            </p:nvSpPr>
            <p:spPr>
              <a:xfrm>
                <a:off x="12530387" y="16534066"/>
                <a:ext cx="524102" cy="523220"/>
              </a:xfrm>
              <a:prstGeom prst="rect">
                <a:avLst/>
              </a:prstGeom>
              <a:blipFill>
                <a:blip r:embed="rId5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1EC3A4E1-BE4D-A318-15B6-CB6996B78131}"/>
                  </a:ext>
                </a:extLst>
              </p:cNvPr>
              <p:cNvSpPr txBox="1"/>
              <p:nvPr/>
            </p:nvSpPr>
            <p:spPr>
              <a:xfrm>
                <a:off x="13642350" y="16500741"/>
                <a:ext cx="5241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1200" dirty="0"/>
              </a:p>
            </p:txBody>
          </p:sp>
        </mc:Choice>
        <mc:Fallback>
          <p:sp>
            <p:nvSpPr>
              <p:cNvPr id="120" name="TextBox 119">
                <a:extLst>
                  <a:ext uri="{FF2B5EF4-FFF2-40B4-BE49-F238E27FC236}">
                    <a16:creationId xmlns:a16="http://schemas.microsoft.com/office/drawing/2014/main" id="{1EC3A4E1-BE4D-A318-15B6-CB6996B78131}"/>
                  </a:ext>
                </a:extLst>
              </p:cNvPr>
              <p:cNvSpPr txBox="1">
                <a:spLocks noRot="1" noChangeAspect="1" noMove="1" noResize="1" noEditPoints="1" noAdjustHandles="1" noChangeArrowheads="1" noChangeShapeType="1" noTextEdit="1"/>
              </p:cNvSpPr>
              <p:nvPr/>
            </p:nvSpPr>
            <p:spPr>
              <a:xfrm>
                <a:off x="13642350" y="16500741"/>
                <a:ext cx="524102" cy="523220"/>
              </a:xfrm>
              <a:prstGeom prst="rect">
                <a:avLst/>
              </a:prstGeom>
              <a:blipFill>
                <a:blip r:embed="rId57"/>
                <a:stretch>
                  <a:fillRect/>
                </a:stretch>
              </a:blipFill>
            </p:spPr>
            <p:txBody>
              <a:bodyPr/>
              <a:lstStyle/>
              <a:p>
                <a:r>
                  <a:rPr lang="en-US">
                    <a:noFill/>
                  </a:rPr>
                  <a:t> </a:t>
                </a:r>
              </a:p>
            </p:txBody>
          </p:sp>
        </mc:Fallback>
      </mc:AlternateContent>
      <p:sp>
        <p:nvSpPr>
          <p:cNvPr id="124" name="TextBox 123">
            <a:extLst>
              <a:ext uri="{FF2B5EF4-FFF2-40B4-BE49-F238E27FC236}">
                <a16:creationId xmlns:a16="http://schemas.microsoft.com/office/drawing/2014/main" id="{072E6CCE-A369-5EE0-D93F-3A313682A235}"/>
              </a:ext>
            </a:extLst>
          </p:cNvPr>
          <p:cNvSpPr txBox="1"/>
          <p:nvPr/>
        </p:nvSpPr>
        <p:spPr>
          <a:xfrm>
            <a:off x="11747320" y="16056114"/>
            <a:ext cx="7118295" cy="369332"/>
          </a:xfrm>
          <a:prstGeom prst="rect">
            <a:avLst/>
          </a:prstGeom>
          <a:noFill/>
        </p:spPr>
        <p:txBody>
          <a:bodyPr wrap="none" rtlCol="0">
            <a:spAutoFit/>
          </a:bodyPr>
          <a:lstStyle/>
          <a:p>
            <a:r>
              <a:rPr lang="en-US" dirty="0"/>
              <a:t>Decomposition of value function across different sources of reward:</a:t>
            </a:r>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5EDC3028-5693-0F91-0578-45557EF87BA8}"/>
                  </a:ext>
                </a:extLst>
              </p:cNvPr>
              <p:cNvSpPr txBox="1"/>
              <p:nvPr/>
            </p:nvSpPr>
            <p:spPr>
              <a:xfrm>
                <a:off x="17273991" y="8544121"/>
                <a:ext cx="6143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oMath>
                  </m:oMathPara>
                </a14:m>
                <a:endParaRPr lang="en-US" sz="2400" dirty="0"/>
              </a:p>
            </p:txBody>
          </p:sp>
        </mc:Choice>
        <mc:Fallback>
          <p:sp>
            <p:nvSpPr>
              <p:cNvPr id="130" name="TextBox 129">
                <a:extLst>
                  <a:ext uri="{FF2B5EF4-FFF2-40B4-BE49-F238E27FC236}">
                    <a16:creationId xmlns:a16="http://schemas.microsoft.com/office/drawing/2014/main" id="{5EDC3028-5693-0F91-0578-45557EF87BA8}"/>
                  </a:ext>
                </a:extLst>
              </p:cNvPr>
              <p:cNvSpPr txBox="1">
                <a:spLocks noRot="1" noChangeAspect="1" noMove="1" noResize="1" noEditPoints="1" noAdjustHandles="1" noChangeArrowheads="1" noChangeShapeType="1" noTextEdit="1"/>
              </p:cNvSpPr>
              <p:nvPr/>
            </p:nvSpPr>
            <p:spPr>
              <a:xfrm>
                <a:off x="17273991" y="8544121"/>
                <a:ext cx="614366" cy="461665"/>
              </a:xfrm>
              <a:prstGeom prst="rect">
                <a:avLst/>
              </a:prstGeom>
              <a:blipFill>
                <a:blip r:embed="rId58"/>
                <a:stretch>
                  <a:fillRect/>
                </a:stretch>
              </a:blipFill>
            </p:spPr>
            <p:txBody>
              <a:bodyPr/>
              <a:lstStyle/>
              <a:p>
                <a:r>
                  <a:rPr lang="en-US">
                    <a:noFill/>
                  </a:rPr>
                  <a:t> </a:t>
                </a:r>
              </a:p>
            </p:txBody>
          </p:sp>
        </mc:Fallback>
      </mc:AlternateContent>
      <p:sp>
        <p:nvSpPr>
          <p:cNvPr id="133" name="TextBox 132">
            <a:extLst>
              <a:ext uri="{FF2B5EF4-FFF2-40B4-BE49-F238E27FC236}">
                <a16:creationId xmlns:a16="http://schemas.microsoft.com/office/drawing/2014/main" id="{C55E5650-8669-8879-6E11-846B23293A7F}"/>
              </a:ext>
            </a:extLst>
          </p:cNvPr>
          <p:cNvSpPr txBox="1"/>
          <p:nvPr/>
        </p:nvSpPr>
        <p:spPr>
          <a:xfrm>
            <a:off x="17792405" y="8630674"/>
            <a:ext cx="3220626" cy="369332"/>
          </a:xfrm>
          <a:prstGeom prst="rect">
            <a:avLst/>
          </a:prstGeom>
          <a:noFill/>
        </p:spPr>
        <p:txBody>
          <a:bodyPr wrap="square" rtlCol="0">
            <a:spAutoFit/>
          </a:bodyPr>
          <a:lstStyle/>
          <a:p>
            <a:r>
              <a:rPr lang="en-US" dirty="0"/>
              <a:t>reward prediction vector</a:t>
            </a:r>
          </a:p>
        </p:txBody>
      </p:sp>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5C95EA6C-5872-4C70-3A1D-29B6D954D073}"/>
                  </a:ext>
                </a:extLst>
              </p:cNvPr>
              <p:cNvSpPr txBox="1"/>
              <p:nvPr/>
            </p:nvSpPr>
            <p:spPr>
              <a:xfrm>
                <a:off x="16343301" y="16459465"/>
                <a:ext cx="5241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1200" dirty="0"/>
              </a:p>
            </p:txBody>
          </p:sp>
        </mc:Choice>
        <mc:Fallback>
          <p:sp>
            <p:nvSpPr>
              <p:cNvPr id="135" name="TextBox 134">
                <a:extLst>
                  <a:ext uri="{FF2B5EF4-FFF2-40B4-BE49-F238E27FC236}">
                    <a16:creationId xmlns:a16="http://schemas.microsoft.com/office/drawing/2014/main" id="{5C95EA6C-5872-4C70-3A1D-29B6D954D073}"/>
                  </a:ext>
                </a:extLst>
              </p:cNvPr>
              <p:cNvSpPr txBox="1">
                <a:spLocks noRot="1" noChangeAspect="1" noMove="1" noResize="1" noEditPoints="1" noAdjustHandles="1" noChangeArrowheads="1" noChangeShapeType="1" noTextEdit="1"/>
              </p:cNvSpPr>
              <p:nvPr/>
            </p:nvSpPr>
            <p:spPr>
              <a:xfrm>
                <a:off x="16343301" y="16459465"/>
                <a:ext cx="524102" cy="523220"/>
              </a:xfrm>
              <a:prstGeom prst="rect">
                <a:avLst/>
              </a:prstGeom>
              <a:blipFill>
                <a:blip r:embed="rId5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C7E6A232-818A-BA3F-F2E2-76373B606615}"/>
                  </a:ext>
                </a:extLst>
              </p:cNvPr>
              <p:cNvSpPr txBox="1"/>
              <p:nvPr/>
            </p:nvSpPr>
            <p:spPr>
              <a:xfrm>
                <a:off x="12205844" y="19832757"/>
                <a:ext cx="8998168"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e>
                        <m:e>
                          <m:r>
                            <a:rPr lang="en-US" sz="2800" b="0" i="1" smtClean="0">
                              <a:latin typeface="Cambria Math" panose="02040503050406030204" pitchFamily="18" charset="0"/>
                            </a:rPr>
                            <m:t>𝑆</m:t>
                          </m:r>
                        </m:e>
                      </m:d>
                      <m:r>
                        <a:rPr lang="en-US" sz="2800" b="0" i="1" smtClean="0">
                          <a:latin typeface="Cambria Math" panose="02040503050406030204" pitchFamily="18" charset="0"/>
                        </a:rPr>
                        <m:t>    =   </m:t>
                      </m:r>
                      <m:r>
                        <a:rPr lang="en-US" sz="2800" b="0" i="1" smtClean="0">
                          <a:latin typeface="Cambria Math" panose="02040503050406030204" pitchFamily="18" charset="0"/>
                        </a:rPr>
                        <m:t>h</m:t>
                      </m:r>
                      <m:r>
                        <a:rPr lang="en-US" sz="2800" b="0" i="1" smtClean="0">
                          <a:latin typeface="Cambria Math" panose="02040503050406030204" pitchFamily="18" charset="0"/>
                        </a:rPr>
                        <m:t>(</m:t>
                      </m:r>
                      <m:sSub>
                        <m:sSubPr>
                          <m:ctrlPr>
                            <a:rPr lang="en-US" sz="2800" b="0" i="1" smtClean="0">
                              <a:solidFill>
                                <a:schemeClr val="accent3">
                                  <a:lumMod val="75000"/>
                                </a:schemeClr>
                              </a:solidFill>
                              <a:latin typeface="Cambria Math" panose="02040503050406030204" pitchFamily="18" charset="0"/>
                            </a:rPr>
                          </m:ctrlPr>
                        </m:sSubPr>
                        <m:e>
                          <m:r>
                            <a:rPr lang="en-US" sz="2800" b="0" i="1" smtClean="0">
                              <a:solidFill>
                                <a:schemeClr val="accent3">
                                  <a:lumMod val="75000"/>
                                </a:schemeClr>
                              </a:solidFill>
                              <a:latin typeface="Cambria Math" panose="02040503050406030204" pitchFamily="18" charset="0"/>
                            </a:rPr>
                            <m:t>𝑎</m:t>
                          </m:r>
                        </m:e>
                        <m:sub>
                          <m:r>
                            <a:rPr lang="en-US" sz="2800" b="0" i="1" smtClean="0">
                              <a:solidFill>
                                <a:schemeClr val="accent3">
                                  <a:lumMod val="75000"/>
                                </a:schemeClr>
                              </a:solidFill>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   +   </m:t>
                      </m:r>
                      <m:sSub>
                        <m:sSubPr>
                          <m:ctrlPr>
                            <a:rPr lang="en-US" sz="2800" b="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𝑎</m:t>
                          </m:r>
                        </m:e>
                        <m:sub>
                          <m:r>
                            <a:rPr lang="en-US" sz="2800" b="0" i="1" smtClean="0">
                              <a:solidFill>
                                <a:schemeClr val="accent6">
                                  <a:lumMod val="75000"/>
                                </a:schemeClr>
                              </a:solidFill>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2</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   +…+  </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 </m:t>
                          </m:r>
                          <m:r>
                            <a:rPr lang="en-US" sz="2800" b="0" i="1" smtClean="0">
                              <a:solidFill>
                                <a:schemeClr val="accent5">
                                  <a:lumMod val="75000"/>
                                </a:schemeClr>
                              </a:solidFill>
                              <a:latin typeface="Cambria Math" panose="02040503050406030204" pitchFamily="18" charset="0"/>
                            </a:rPr>
                            <m:t>𝑎</m:t>
                          </m:r>
                        </m:e>
                        <m:sub>
                          <m:r>
                            <a:rPr lang="en-US" sz="2800" b="0" i="1" smtClean="0">
                              <a:solidFill>
                                <a:schemeClr val="accent5">
                                  <a:lumMod val="75000"/>
                                </a:schemeClr>
                              </a:solidFill>
                              <a:latin typeface="Cambria Math" panose="02040503050406030204" pitchFamily="18" charset="0"/>
                            </a:rPr>
                            <m:t>𝑛</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 )</m:t>
                      </m:r>
                    </m:oMath>
                  </m:oMathPara>
                </a14:m>
                <a:endParaRPr lang="en-US" sz="2800" dirty="0"/>
              </a:p>
            </p:txBody>
          </p:sp>
        </mc:Choice>
        <mc:Fallback>
          <p:sp>
            <p:nvSpPr>
              <p:cNvPr id="136" name="TextBox 135">
                <a:extLst>
                  <a:ext uri="{FF2B5EF4-FFF2-40B4-BE49-F238E27FC236}">
                    <a16:creationId xmlns:a16="http://schemas.microsoft.com/office/drawing/2014/main" id="{C7E6A232-818A-BA3F-F2E2-76373B606615}"/>
                  </a:ext>
                </a:extLst>
              </p:cNvPr>
              <p:cNvSpPr txBox="1">
                <a:spLocks noRot="1" noChangeAspect="1" noMove="1" noResize="1" noEditPoints="1" noAdjustHandles="1" noChangeArrowheads="1" noChangeShapeType="1" noTextEdit="1"/>
              </p:cNvSpPr>
              <p:nvPr/>
            </p:nvSpPr>
            <p:spPr>
              <a:xfrm>
                <a:off x="12205844" y="19832757"/>
                <a:ext cx="8998168" cy="523220"/>
              </a:xfrm>
              <a:prstGeom prst="rect">
                <a:avLst/>
              </a:prstGeom>
              <a:blipFill>
                <a:blip r:embed="rId6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3B631E8A-9DF8-A93C-AA79-0AD0B5038DB1}"/>
                  </a:ext>
                </a:extLst>
              </p:cNvPr>
              <p:cNvSpPr txBox="1"/>
              <p:nvPr/>
            </p:nvSpPr>
            <p:spPr>
              <a:xfrm>
                <a:off x="19804656" y="16327983"/>
                <a:ext cx="179156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sSub>
                        <m:sSubPr>
                          <m:ctrlPr>
                            <a:rPr lang="en-US" sz="2800" i="1" smtClean="0">
                              <a:latin typeface="Cambria Math" panose="02040503050406030204" pitchFamily="18" charset="0"/>
                            </a:rPr>
                          </m:ctrlPr>
                        </m:sSubPr>
                        <m:e>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sSub>
                                    <m:sSubPr>
                                      <m:ctrlPr>
                                        <a:rPr lang="en-US" sz="2800" i="1" smtClean="0">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𝑐</m:t>
                                      </m:r>
                                    </m:e>
                                    <m:sub>
                                      <m:r>
                                        <a:rPr lang="en-US" sz="2800" b="0" i="1" smtClean="0">
                                          <a:solidFill>
                                            <a:schemeClr val="accent5">
                                              <a:lumMod val="75000"/>
                                            </a:schemeClr>
                                          </a:solidFill>
                                          <a:latin typeface="Cambria Math" panose="02040503050406030204" pitchFamily="18" charset="0"/>
                                        </a:rPr>
                                        <m:t>𝑛</m:t>
                                      </m:r>
                                    </m:sub>
                                  </m:sSub>
                                  <m:r>
                                    <a:rPr lang="en-US" sz="2800" i="1">
                                      <a:latin typeface="Cambria Math" panose="02040503050406030204" pitchFamily="18" charset="0"/>
                                    </a:rPr>
                                    <m:t>𝑤</m:t>
                                  </m:r>
                                </m:e>
                                <m:sub>
                                  <m:r>
                                    <a:rPr lang="en-US" sz="2800" b="0" i="1" smtClean="0">
                                      <a:latin typeface="Cambria Math" panose="02040503050406030204" pitchFamily="18" charset="0"/>
                                    </a:rPr>
                                    <m:t>𝑛</m:t>
                                  </m:r>
                                </m:sub>
                              </m:sSub>
                            </m:e>
                            <m:sup>
                              <m:r>
                                <a:rPr lang="en-US" sz="2800" i="1">
                                  <a:latin typeface="Cambria Math" panose="02040503050406030204" pitchFamily="18" charset="0"/>
                                </a:rPr>
                                <m:t>𝑇</m:t>
                              </m:r>
                            </m:sup>
                          </m:sSup>
                          <m:r>
                            <a:rPr lang="en-US" sz="2800" i="1">
                              <a:latin typeface="Cambria Math" panose="02040503050406030204" pitchFamily="18" charset="0"/>
                            </a:rPr>
                            <m:t>𝑀</m:t>
                          </m:r>
                          <m:acc>
                            <m:accPr>
                              <m:chr m:val="⃑"/>
                              <m:ctrlPr>
                                <a:rPr lang="en-US" sz="2800" i="1">
                                  <a:latin typeface="Cambria Math" panose="02040503050406030204" pitchFamily="18" charset="0"/>
                                </a:rPr>
                              </m:ctrlPr>
                            </m:accPr>
                            <m:e>
                              <m:r>
                                <a:rPr lang="en-US" sz="2800" i="1">
                                  <a:latin typeface="Cambria Math" panose="02040503050406030204" pitchFamily="18" charset="0"/>
                                </a:rPr>
                                <m:t>𝜙</m:t>
                              </m:r>
                            </m:e>
                          </m:acc>
                        </m:e>
                        <m:sub>
                          <m:r>
                            <a:rPr lang="en-US" sz="2800" i="1">
                              <a:latin typeface="Cambria Math" panose="02040503050406030204" pitchFamily="18" charset="0"/>
                            </a:rPr>
                            <m:t>𝑠</m:t>
                          </m:r>
                        </m:sub>
                      </m:sSub>
                    </m:oMath>
                  </m:oMathPara>
                </a14:m>
                <a:endParaRPr lang="en-US" sz="1200" dirty="0"/>
              </a:p>
            </p:txBody>
          </p:sp>
        </mc:Choice>
        <mc:Fallback>
          <p:sp>
            <p:nvSpPr>
              <p:cNvPr id="138" name="TextBox 137">
                <a:extLst>
                  <a:ext uri="{FF2B5EF4-FFF2-40B4-BE49-F238E27FC236}">
                    <a16:creationId xmlns:a16="http://schemas.microsoft.com/office/drawing/2014/main" id="{3B631E8A-9DF8-A93C-AA79-0AD0B5038DB1}"/>
                  </a:ext>
                </a:extLst>
              </p:cNvPr>
              <p:cNvSpPr txBox="1">
                <a:spLocks noRot="1" noChangeAspect="1" noMove="1" noResize="1" noEditPoints="1" noAdjustHandles="1" noChangeArrowheads="1" noChangeShapeType="1" noTextEdit="1"/>
              </p:cNvSpPr>
              <p:nvPr/>
            </p:nvSpPr>
            <p:spPr>
              <a:xfrm>
                <a:off x="19804656" y="16327983"/>
                <a:ext cx="1791567" cy="584775"/>
              </a:xfrm>
              <a:prstGeom prst="rect">
                <a:avLst/>
              </a:prstGeom>
              <a:blipFill>
                <a:blip r:embed="rId6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65DDEA58-4A66-CD92-18D6-EDB3B10303F2}"/>
                  </a:ext>
                </a:extLst>
              </p:cNvPr>
              <p:cNvSpPr txBox="1"/>
              <p:nvPr/>
            </p:nvSpPr>
            <p:spPr>
              <a:xfrm>
                <a:off x="18856525" y="16411073"/>
                <a:ext cx="129112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m:t>
                      </m:r>
                    </m:oMath>
                  </m:oMathPara>
                </a14:m>
                <a:endParaRPr lang="en-US" sz="2800" dirty="0"/>
              </a:p>
            </p:txBody>
          </p:sp>
        </mc:Choice>
        <mc:Fallback>
          <p:sp>
            <p:nvSpPr>
              <p:cNvPr id="145" name="TextBox 144">
                <a:extLst>
                  <a:ext uri="{FF2B5EF4-FFF2-40B4-BE49-F238E27FC236}">
                    <a16:creationId xmlns:a16="http://schemas.microsoft.com/office/drawing/2014/main" id="{65DDEA58-4A66-CD92-18D6-EDB3B10303F2}"/>
                  </a:ext>
                </a:extLst>
              </p:cNvPr>
              <p:cNvSpPr txBox="1">
                <a:spLocks noRot="1" noChangeAspect="1" noMove="1" noResize="1" noEditPoints="1" noAdjustHandles="1" noChangeArrowheads="1" noChangeShapeType="1" noTextEdit="1"/>
              </p:cNvSpPr>
              <p:nvPr/>
            </p:nvSpPr>
            <p:spPr>
              <a:xfrm>
                <a:off x="18856525" y="16411073"/>
                <a:ext cx="1291127" cy="523220"/>
              </a:xfrm>
              <a:prstGeom prst="rect">
                <a:avLst/>
              </a:prstGeom>
              <a:blipFill>
                <a:blip r:embed="rId6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7D655CEA-158F-EC3C-581B-2972CB62383F}"/>
                  </a:ext>
                </a:extLst>
              </p:cNvPr>
              <p:cNvSpPr txBox="1"/>
              <p:nvPr/>
            </p:nvSpPr>
            <p:spPr>
              <a:xfrm>
                <a:off x="28167080" y="10067740"/>
                <a:ext cx="3532191" cy="1200329"/>
              </a:xfrm>
              <a:prstGeom prst="rect">
                <a:avLst/>
              </a:prstGeom>
              <a:noFill/>
            </p:spPr>
            <p:txBody>
              <a:bodyPr wrap="square" rtlCol="0">
                <a:spAutoFit/>
              </a:bodyPr>
              <a:lstStyle/>
              <a:p>
                <a:r>
                  <a:rPr lang="en-US" sz="2400" dirty="0"/>
                  <a:t>Each point in space-time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oMath>
                </a14:m>
                <a:r>
                  <a:rPr lang="en-US" sz="2400" dirty="0"/>
                  <a:t> is assigned two scores:</a:t>
                </a:r>
              </a:p>
            </p:txBody>
          </p:sp>
        </mc:Choice>
        <mc:Fallback>
          <p:sp>
            <p:nvSpPr>
              <p:cNvPr id="146" name="TextBox 145">
                <a:extLst>
                  <a:ext uri="{FF2B5EF4-FFF2-40B4-BE49-F238E27FC236}">
                    <a16:creationId xmlns:a16="http://schemas.microsoft.com/office/drawing/2014/main" id="{7D655CEA-158F-EC3C-581B-2972CB62383F}"/>
                  </a:ext>
                </a:extLst>
              </p:cNvPr>
              <p:cNvSpPr txBox="1">
                <a:spLocks noRot="1" noChangeAspect="1" noMove="1" noResize="1" noEditPoints="1" noAdjustHandles="1" noChangeArrowheads="1" noChangeShapeType="1" noTextEdit="1"/>
              </p:cNvSpPr>
              <p:nvPr/>
            </p:nvSpPr>
            <p:spPr>
              <a:xfrm>
                <a:off x="28167080" y="10067740"/>
                <a:ext cx="3532191" cy="1200329"/>
              </a:xfrm>
              <a:prstGeom prst="rect">
                <a:avLst/>
              </a:prstGeom>
              <a:blipFill>
                <a:blip r:embed="rId63"/>
                <a:stretch>
                  <a:fillRect l="-2763" t="-3571" r="-4836" b="-11735"/>
                </a:stretch>
              </a:blipFill>
            </p:spPr>
            <p:txBody>
              <a:bodyPr/>
              <a:lstStyle/>
              <a:p>
                <a:r>
                  <a:rPr lang="en-US">
                    <a:noFill/>
                  </a:rPr>
                  <a:t> </a:t>
                </a:r>
              </a:p>
            </p:txBody>
          </p:sp>
        </mc:Fallback>
      </mc:AlternateContent>
      <p:sp>
        <p:nvSpPr>
          <p:cNvPr id="149" name="TextBox 148">
            <a:extLst>
              <a:ext uri="{FF2B5EF4-FFF2-40B4-BE49-F238E27FC236}">
                <a16:creationId xmlns:a16="http://schemas.microsoft.com/office/drawing/2014/main" id="{C9F824EB-785C-BA30-F3A7-B497B8C71D7A}"/>
              </a:ext>
            </a:extLst>
          </p:cNvPr>
          <p:cNvSpPr txBox="1"/>
          <p:nvPr/>
        </p:nvSpPr>
        <p:spPr>
          <a:xfrm>
            <a:off x="23145564" y="8056387"/>
            <a:ext cx="4175084" cy="923330"/>
          </a:xfrm>
          <a:prstGeom prst="rect">
            <a:avLst/>
          </a:prstGeom>
          <a:noFill/>
        </p:spPr>
        <p:txBody>
          <a:bodyPr wrap="square">
            <a:spAutoFit/>
          </a:bodyPr>
          <a:lstStyle/>
          <a:p>
            <a:r>
              <a:rPr lang="en-US" dirty="0"/>
              <a:t>Each bird</a:t>
            </a:r>
            <a:r>
              <a:rPr lang="en-US" i="1" dirty="0"/>
              <a:t> b </a:t>
            </a:r>
            <a:r>
              <a:rPr lang="en-US" dirty="0"/>
              <a:t>at time </a:t>
            </a:r>
            <a:r>
              <a:rPr lang="en-US" i="1" dirty="0"/>
              <a:t>t</a:t>
            </a:r>
            <a:r>
              <a:rPr lang="en-US" dirty="0"/>
              <a:t> has a certain visibility range which specifies which locations the bird can see: </a:t>
            </a:r>
          </a:p>
        </p:txBody>
      </p:sp>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B1B4BEC7-5C79-0650-A043-869BBA279FEC}"/>
                  </a:ext>
                </a:extLst>
              </p:cNvPr>
              <p:cNvSpPr txBox="1"/>
              <p:nvPr/>
            </p:nvSpPr>
            <p:spPr>
              <a:xfrm>
                <a:off x="28089714" y="11337445"/>
                <a:ext cx="4062135" cy="1200329"/>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𝑝𝑟𝑜𝑥𝑖𝑚𝑖𝑡𝑦</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 </m:t>
                    </m:r>
                  </m:oMath>
                </a14:m>
                <a:r>
                  <a:rPr lang="en-US" sz="1800" dirty="0"/>
                  <a:t>a “social proximity” score representing how preferrable that point is as a function of distance to each bird</a:t>
                </a:r>
              </a:p>
            </p:txBody>
          </p:sp>
        </mc:Choice>
        <mc:Fallback>
          <p:sp>
            <p:nvSpPr>
              <p:cNvPr id="151" name="TextBox 150">
                <a:extLst>
                  <a:ext uri="{FF2B5EF4-FFF2-40B4-BE49-F238E27FC236}">
                    <a16:creationId xmlns:a16="http://schemas.microsoft.com/office/drawing/2014/main" id="{B1B4BEC7-5C79-0650-A043-869BBA279FEC}"/>
                  </a:ext>
                </a:extLst>
              </p:cNvPr>
              <p:cNvSpPr txBox="1">
                <a:spLocks noRot="1" noChangeAspect="1" noMove="1" noResize="1" noEditPoints="1" noAdjustHandles="1" noChangeArrowheads="1" noChangeShapeType="1" noTextEdit="1"/>
              </p:cNvSpPr>
              <p:nvPr/>
            </p:nvSpPr>
            <p:spPr>
              <a:xfrm>
                <a:off x="28089714" y="11337445"/>
                <a:ext cx="4062135" cy="1200329"/>
              </a:xfrm>
              <a:prstGeom prst="rect">
                <a:avLst/>
              </a:prstGeom>
              <a:blipFill>
                <a:blip r:embed="rId64"/>
                <a:stretch>
                  <a:fillRect l="-1351" t="-3046" b="-71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2" name="TextBox 151">
                <a:extLst>
                  <a:ext uri="{FF2B5EF4-FFF2-40B4-BE49-F238E27FC236}">
                    <a16:creationId xmlns:a16="http://schemas.microsoft.com/office/drawing/2014/main" id="{93432198-A131-D45D-3FDB-0F7B2CE038E8}"/>
                  </a:ext>
                </a:extLst>
              </p:cNvPr>
              <p:cNvSpPr txBox="1"/>
              <p:nvPr/>
            </p:nvSpPr>
            <p:spPr>
              <a:xfrm>
                <a:off x="28113296" y="12714718"/>
                <a:ext cx="4062135" cy="646331"/>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𝑡𝑟𝑎𝑐𝑒</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 </m:t>
                    </m:r>
                  </m:oMath>
                </a14:m>
                <a:r>
                  <a:rPr lang="en-US" sz="1800" dirty="0"/>
                  <a:t>based on distance to food rewards </a:t>
                </a:r>
              </a:p>
            </p:txBody>
          </p:sp>
        </mc:Choice>
        <mc:Fallback>
          <p:sp>
            <p:nvSpPr>
              <p:cNvPr id="152" name="TextBox 151">
                <a:extLst>
                  <a:ext uri="{FF2B5EF4-FFF2-40B4-BE49-F238E27FC236}">
                    <a16:creationId xmlns:a16="http://schemas.microsoft.com/office/drawing/2014/main" id="{93432198-A131-D45D-3FDB-0F7B2CE038E8}"/>
                  </a:ext>
                </a:extLst>
              </p:cNvPr>
              <p:cNvSpPr txBox="1">
                <a:spLocks noRot="1" noChangeAspect="1" noMove="1" noResize="1" noEditPoints="1" noAdjustHandles="1" noChangeArrowheads="1" noChangeShapeType="1" noTextEdit="1"/>
              </p:cNvSpPr>
              <p:nvPr/>
            </p:nvSpPr>
            <p:spPr>
              <a:xfrm>
                <a:off x="28113296" y="12714718"/>
                <a:ext cx="4062135" cy="646331"/>
              </a:xfrm>
              <a:prstGeom prst="rect">
                <a:avLst/>
              </a:prstGeom>
              <a:blipFill>
                <a:blip r:embed="rId65"/>
                <a:stretch>
                  <a:fillRect l="-1351" t="-5660" b="-14151"/>
                </a:stretch>
              </a:blipFill>
            </p:spPr>
            <p:txBody>
              <a:bodyPr/>
              <a:lstStyle/>
              <a:p>
                <a:r>
                  <a:rPr lang="en-US">
                    <a:noFill/>
                  </a:rPr>
                  <a:t> </a:t>
                </a:r>
              </a:p>
            </p:txBody>
          </p:sp>
        </mc:Fallback>
      </mc:AlternateContent>
      <p:sp>
        <p:nvSpPr>
          <p:cNvPr id="154" name="Oval 153">
            <a:extLst>
              <a:ext uri="{FF2B5EF4-FFF2-40B4-BE49-F238E27FC236}">
                <a16:creationId xmlns:a16="http://schemas.microsoft.com/office/drawing/2014/main" id="{2A8B3944-C836-ECD0-6F80-AD77606FF06F}"/>
              </a:ext>
            </a:extLst>
          </p:cNvPr>
          <p:cNvSpPr/>
          <p:nvPr/>
        </p:nvSpPr>
        <p:spPr>
          <a:xfrm>
            <a:off x="27990274" y="10212325"/>
            <a:ext cx="176806" cy="1721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D12153D5-4A7A-8089-49C7-398272E76D37}"/>
              </a:ext>
            </a:extLst>
          </p:cNvPr>
          <p:cNvSpPr txBox="1"/>
          <p:nvPr/>
        </p:nvSpPr>
        <p:spPr>
          <a:xfrm>
            <a:off x="22623504" y="16143317"/>
            <a:ext cx="3208356" cy="830997"/>
          </a:xfrm>
          <a:prstGeom prst="rect">
            <a:avLst/>
          </a:prstGeom>
          <a:noFill/>
        </p:spPr>
        <p:txBody>
          <a:bodyPr wrap="square">
            <a:spAutoFit/>
          </a:bodyPr>
          <a:lstStyle/>
          <a:p>
            <a:r>
              <a:rPr lang="en-US" sz="2400" b="1" dirty="0"/>
              <a:t>Bayesian model (prior distributions): </a:t>
            </a:r>
          </a:p>
        </p:txBody>
      </p:sp>
      <p:sp>
        <p:nvSpPr>
          <p:cNvPr id="157" name="TextBox 156">
            <a:extLst>
              <a:ext uri="{FF2B5EF4-FFF2-40B4-BE49-F238E27FC236}">
                <a16:creationId xmlns:a16="http://schemas.microsoft.com/office/drawing/2014/main" id="{8D5F8E1E-9CEB-3C72-DAB1-8EA3DE97F71D}"/>
              </a:ext>
            </a:extLst>
          </p:cNvPr>
          <p:cNvSpPr txBox="1"/>
          <p:nvPr/>
        </p:nvSpPr>
        <p:spPr>
          <a:xfrm>
            <a:off x="22569627" y="14712296"/>
            <a:ext cx="2674002" cy="461665"/>
          </a:xfrm>
          <a:prstGeom prst="rect">
            <a:avLst/>
          </a:prstGeom>
          <a:noFill/>
        </p:spPr>
        <p:txBody>
          <a:bodyPr wrap="square">
            <a:spAutoFit/>
          </a:bodyPr>
          <a:lstStyle/>
          <a:p>
            <a:r>
              <a:rPr lang="en-US" sz="2400" b="1" dirty="0"/>
              <a:t>Prediction task:</a:t>
            </a:r>
          </a:p>
        </p:txBody>
      </p:sp>
      <p:sp>
        <p:nvSpPr>
          <p:cNvPr id="158" name="TextBox 157">
            <a:extLst>
              <a:ext uri="{FF2B5EF4-FFF2-40B4-BE49-F238E27FC236}">
                <a16:creationId xmlns:a16="http://schemas.microsoft.com/office/drawing/2014/main" id="{8A3F6CC6-CA1B-F0EB-B57B-2A6F2A4B090C}"/>
              </a:ext>
            </a:extLst>
          </p:cNvPr>
          <p:cNvSpPr txBox="1"/>
          <p:nvPr/>
        </p:nvSpPr>
        <p:spPr>
          <a:xfrm>
            <a:off x="22845507" y="19355665"/>
            <a:ext cx="3719847" cy="1200329"/>
          </a:xfrm>
          <a:prstGeom prst="rect">
            <a:avLst/>
          </a:prstGeom>
          <a:noFill/>
        </p:spPr>
        <p:txBody>
          <a:bodyPr wrap="square">
            <a:spAutoFit/>
          </a:bodyPr>
          <a:lstStyle/>
          <a:p>
            <a:r>
              <a:rPr lang="en-US" sz="1800" dirty="0"/>
              <a:t>Inferred coefficient values represent the contribution of that factor in predicting the bird’s movements. </a:t>
            </a:r>
            <a:endParaRPr lang="en-US" dirty="0"/>
          </a:p>
        </p:txBody>
      </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826A3850-7A66-F013-E08E-B339879AEF60}"/>
                  </a:ext>
                </a:extLst>
              </p:cNvPr>
              <p:cNvSpPr txBox="1"/>
              <p:nvPr/>
            </p:nvSpPr>
            <p:spPr>
              <a:xfrm>
                <a:off x="25434838" y="14759592"/>
                <a:ext cx="3448720" cy="946991"/>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accuracy</a:t>
                </a:r>
                <a:r>
                  <a:rPr lang="en-US" dirty="0"/>
                  <a:t>(</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𝑖</m:t>
                        </m:r>
                      </m:sub>
                    </m:sSub>
                  </m:oMath>
                </a14:m>
                <a:r>
                  <a:rPr lang="en-US" dirty="0"/>
                  <a:t>): Euclidean distance between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and bird’s chosen location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p:txBody>
          </p:sp>
        </mc:Choice>
        <mc:Fallback>
          <p:sp>
            <p:nvSpPr>
              <p:cNvPr id="159" name="TextBox 158">
                <a:extLst>
                  <a:ext uri="{FF2B5EF4-FFF2-40B4-BE49-F238E27FC236}">
                    <a16:creationId xmlns:a16="http://schemas.microsoft.com/office/drawing/2014/main" id="{826A3850-7A66-F013-E08E-B339879AEF60}"/>
                  </a:ext>
                </a:extLst>
              </p:cNvPr>
              <p:cNvSpPr txBox="1">
                <a:spLocks noRot="1" noChangeAspect="1" noMove="1" noResize="1" noEditPoints="1" noAdjustHandles="1" noChangeArrowheads="1" noChangeShapeType="1" noTextEdit="1"/>
              </p:cNvSpPr>
              <p:nvPr/>
            </p:nvSpPr>
            <p:spPr>
              <a:xfrm>
                <a:off x="25434838" y="14759592"/>
                <a:ext cx="3448720" cy="946991"/>
              </a:xfrm>
              <a:prstGeom prst="rect">
                <a:avLst/>
              </a:prstGeom>
              <a:blipFill>
                <a:blip r:embed="rId66"/>
                <a:stretch>
                  <a:fillRect l="-1413" t="-3846" r="-2827" b="-6410"/>
                </a:stretch>
              </a:blipFill>
            </p:spPr>
            <p:txBody>
              <a:bodyPr/>
              <a:lstStyle/>
              <a:p>
                <a:r>
                  <a:rPr lang="en-US">
                    <a:noFill/>
                  </a:rPr>
                  <a:t> </a:t>
                </a:r>
              </a:p>
            </p:txBody>
          </p:sp>
        </mc:Fallback>
      </mc:AlternateContent>
      <p:pic>
        <p:nvPicPr>
          <p:cNvPr id="163" name="Picture 162">
            <a:extLst>
              <a:ext uri="{FF2B5EF4-FFF2-40B4-BE49-F238E27FC236}">
                <a16:creationId xmlns:a16="http://schemas.microsoft.com/office/drawing/2014/main" id="{3D678F30-780F-1BBC-5925-92AEDA299F5F}"/>
              </a:ext>
            </a:extLst>
          </p:cNvPr>
          <p:cNvPicPr>
            <a:picLocks noChangeAspect="1"/>
          </p:cNvPicPr>
          <p:nvPr/>
        </p:nvPicPr>
        <p:blipFill>
          <a:blip r:embed="rId67"/>
          <a:stretch>
            <a:fillRect/>
          </a:stretch>
        </p:blipFill>
        <p:spPr>
          <a:xfrm>
            <a:off x="805622" y="17517187"/>
            <a:ext cx="9381580" cy="3634902"/>
          </a:xfrm>
          <a:prstGeom prst="rect">
            <a:avLst/>
          </a:prstGeom>
        </p:spPr>
      </p:pic>
      <mc:AlternateContent xmlns:mc="http://schemas.openxmlformats.org/markup-compatibility/2006">
        <mc:Choice xmlns:a14="http://schemas.microsoft.com/office/drawing/2010/main" Requires="a14">
          <p:sp>
            <p:nvSpPr>
              <p:cNvPr id="164" name="TextBox 163">
                <a:extLst>
                  <a:ext uri="{FF2B5EF4-FFF2-40B4-BE49-F238E27FC236}">
                    <a16:creationId xmlns:a16="http://schemas.microsoft.com/office/drawing/2014/main" id="{4955EDF4-7600-BC03-709E-088B48B6E834}"/>
                  </a:ext>
                </a:extLst>
              </p:cNvPr>
              <p:cNvSpPr txBox="1"/>
              <p:nvPr/>
            </p:nvSpPr>
            <p:spPr>
              <a:xfrm>
                <a:off x="22711444" y="9401284"/>
                <a:ext cx="168668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𝑝𝑟𝑜𝑥𝑖𝑚𝑖𝑡𝑦</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𝑖</m:t>
                              </m:r>
                            </m:sub>
                          </m:sSub>
                        </m:e>
                      </m:d>
                    </m:oMath>
                  </m:oMathPara>
                </a14:m>
                <a:endParaRPr lang="en-US" dirty="0"/>
              </a:p>
            </p:txBody>
          </p:sp>
        </mc:Choice>
        <mc:Fallback>
          <p:sp>
            <p:nvSpPr>
              <p:cNvPr id="164" name="TextBox 163">
                <a:extLst>
                  <a:ext uri="{FF2B5EF4-FFF2-40B4-BE49-F238E27FC236}">
                    <a16:creationId xmlns:a16="http://schemas.microsoft.com/office/drawing/2014/main" id="{4955EDF4-7600-BC03-709E-088B48B6E834}"/>
                  </a:ext>
                </a:extLst>
              </p:cNvPr>
              <p:cNvSpPr txBox="1">
                <a:spLocks noRot="1" noChangeAspect="1" noMove="1" noResize="1" noEditPoints="1" noAdjustHandles="1" noChangeArrowheads="1" noChangeShapeType="1" noTextEdit="1"/>
              </p:cNvSpPr>
              <p:nvPr/>
            </p:nvSpPr>
            <p:spPr>
              <a:xfrm>
                <a:off x="22711444" y="9401284"/>
                <a:ext cx="1686680" cy="369332"/>
              </a:xfrm>
              <a:prstGeom prst="rect">
                <a:avLst/>
              </a:prstGeom>
              <a:blipFill>
                <a:blip r:embed="rId68"/>
                <a:stretch>
                  <a:fillRect b="-14754"/>
                </a:stretch>
              </a:blipFill>
            </p:spPr>
            <p:txBody>
              <a:bodyPr/>
              <a:lstStyle/>
              <a:p>
                <a:r>
                  <a:rPr lang="en-US">
                    <a:noFill/>
                  </a:rPr>
                  <a:t> </a:t>
                </a:r>
              </a:p>
            </p:txBody>
          </p:sp>
        </mc:Fallback>
      </mc:AlternateContent>
      <p:sp>
        <p:nvSpPr>
          <p:cNvPr id="165" name="TextBox 164">
            <a:extLst>
              <a:ext uri="{FF2B5EF4-FFF2-40B4-BE49-F238E27FC236}">
                <a16:creationId xmlns:a16="http://schemas.microsoft.com/office/drawing/2014/main" id="{2AB718FC-B7EA-C572-8D64-8AB57C0D8FD5}"/>
              </a:ext>
            </a:extLst>
          </p:cNvPr>
          <p:cNvSpPr txBox="1"/>
          <p:nvPr/>
        </p:nvSpPr>
        <p:spPr>
          <a:xfrm>
            <a:off x="37525203" y="19388077"/>
            <a:ext cx="2621230" cy="369332"/>
          </a:xfrm>
          <a:prstGeom prst="rect">
            <a:avLst/>
          </a:prstGeom>
          <a:noFill/>
        </p:spPr>
        <p:txBody>
          <a:bodyPr wrap="none" rtlCol="0">
            <a:spAutoFit/>
          </a:bodyPr>
          <a:lstStyle/>
          <a:p>
            <a:r>
              <a:rPr lang="en-US" dirty="0"/>
              <a:t>Spectrogram of bird call</a:t>
            </a:r>
          </a:p>
        </p:txBody>
      </p:sp>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14D310B5-C198-CEDA-2CD4-9831C1A34270}"/>
                  </a:ext>
                </a:extLst>
              </p:cNvPr>
              <p:cNvSpPr txBox="1"/>
              <p:nvPr/>
            </p:nvSpPr>
            <p:spPr>
              <a:xfrm>
                <a:off x="12272810" y="9578524"/>
                <a:ext cx="1876996" cy="369332"/>
              </a:xfrm>
              <a:prstGeom prst="rect">
                <a:avLst/>
              </a:prstGeom>
              <a:noFill/>
            </p:spPr>
            <p:txBody>
              <a:bodyPr wrap="square" rtlCol="0">
                <a:spAutoFit/>
              </a:bodyPr>
              <a:lstStyle/>
              <a:p>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Perception</a:t>
                </a:r>
              </a:p>
            </p:txBody>
          </p:sp>
        </mc:Choice>
        <mc:Fallback>
          <p:sp>
            <p:nvSpPr>
              <p:cNvPr id="114" name="TextBox 113">
                <a:extLst>
                  <a:ext uri="{FF2B5EF4-FFF2-40B4-BE49-F238E27FC236}">
                    <a16:creationId xmlns:a16="http://schemas.microsoft.com/office/drawing/2014/main" id="{14D310B5-C198-CEDA-2CD4-9831C1A34270}"/>
                  </a:ext>
                </a:extLst>
              </p:cNvPr>
              <p:cNvSpPr txBox="1">
                <a:spLocks noRot="1" noChangeAspect="1" noMove="1" noResize="1" noEditPoints="1" noAdjustHandles="1" noChangeArrowheads="1" noChangeShapeType="1" noTextEdit="1"/>
              </p:cNvSpPr>
              <p:nvPr/>
            </p:nvSpPr>
            <p:spPr>
              <a:xfrm>
                <a:off x="12272810" y="9578524"/>
                <a:ext cx="1876996" cy="369332"/>
              </a:xfrm>
              <a:prstGeom prst="rect">
                <a:avLst/>
              </a:prstGeom>
              <a:blipFill>
                <a:blip r:embed="rId69"/>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6CAC73FD-92E1-89B6-AFC4-F4CC7FBAB528}"/>
                  </a:ext>
                </a:extLst>
              </p:cNvPr>
              <p:cNvSpPr txBox="1"/>
              <p:nvPr/>
            </p:nvSpPr>
            <p:spPr>
              <a:xfrm>
                <a:off x="16548551" y="10076963"/>
                <a:ext cx="1175390" cy="369332"/>
              </a:xfrm>
              <a:prstGeom prst="rect">
                <a:avLst/>
              </a:prstGeom>
              <a:noFill/>
            </p:spPr>
            <p:txBody>
              <a:bodyPr wrap="square" rtlCol="0">
                <a:spAutoFit/>
              </a:bodyPr>
              <a:lstStyle/>
              <a:p>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Value</a:t>
                </a:r>
              </a:p>
            </p:txBody>
          </p:sp>
        </mc:Choice>
        <mc:Fallback>
          <p:sp>
            <p:nvSpPr>
              <p:cNvPr id="116" name="TextBox 115">
                <a:extLst>
                  <a:ext uri="{FF2B5EF4-FFF2-40B4-BE49-F238E27FC236}">
                    <a16:creationId xmlns:a16="http://schemas.microsoft.com/office/drawing/2014/main" id="{6CAC73FD-92E1-89B6-AFC4-F4CC7FBAB528}"/>
                  </a:ext>
                </a:extLst>
              </p:cNvPr>
              <p:cNvSpPr txBox="1">
                <a:spLocks noRot="1" noChangeAspect="1" noMove="1" noResize="1" noEditPoints="1" noAdjustHandles="1" noChangeArrowheads="1" noChangeShapeType="1" noTextEdit="1"/>
              </p:cNvSpPr>
              <p:nvPr/>
            </p:nvSpPr>
            <p:spPr>
              <a:xfrm>
                <a:off x="16548551" y="10076963"/>
                <a:ext cx="1175390" cy="369332"/>
              </a:xfrm>
              <a:prstGeom prst="rect">
                <a:avLst/>
              </a:prstGeom>
              <a:blipFill>
                <a:blip r:embed="rId70"/>
                <a:stretch>
                  <a:fillRect t="-8197" r="-521"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B21FA36E-5D1F-5C5D-66D3-098DA4EA9287}"/>
                  </a:ext>
                </a:extLst>
              </p:cNvPr>
              <p:cNvSpPr txBox="1"/>
              <p:nvPr/>
            </p:nvSpPr>
            <p:spPr>
              <a:xfrm>
                <a:off x="18077210" y="9863810"/>
                <a:ext cx="2736781" cy="369332"/>
              </a:xfrm>
              <a:prstGeom prst="rect">
                <a:avLst/>
              </a:prstGeom>
              <a:noFill/>
            </p:spPr>
            <p:txBody>
              <a:bodyPr wrap="square" rtlCol="0">
                <a:spAutoFit/>
              </a:bodyPr>
              <a:lstStyle/>
              <a:p>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a14:m>
                <a:r>
                  <a:rPr lang="en-US" dirty="0"/>
                  <a:t> Motor output</a:t>
                </a:r>
              </a:p>
            </p:txBody>
          </p:sp>
        </mc:Choice>
        <mc:Fallback>
          <p:sp>
            <p:nvSpPr>
              <p:cNvPr id="117" name="TextBox 116">
                <a:extLst>
                  <a:ext uri="{FF2B5EF4-FFF2-40B4-BE49-F238E27FC236}">
                    <a16:creationId xmlns:a16="http://schemas.microsoft.com/office/drawing/2014/main" id="{B21FA36E-5D1F-5C5D-66D3-098DA4EA9287}"/>
                  </a:ext>
                </a:extLst>
              </p:cNvPr>
              <p:cNvSpPr txBox="1">
                <a:spLocks noRot="1" noChangeAspect="1" noMove="1" noResize="1" noEditPoints="1" noAdjustHandles="1" noChangeArrowheads="1" noChangeShapeType="1" noTextEdit="1"/>
              </p:cNvSpPr>
              <p:nvPr/>
            </p:nvSpPr>
            <p:spPr>
              <a:xfrm>
                <a:off x="18077210" y="9863810"/>
                <a:ext cx="2736781" cy="369332"/>
              </a:xfrm>
              <a:prstGeom prst="rect">
                <a:avLst/>
              </a:prstGeom>
              <a:blipFill>
                <a:blip r:embed="rId71"/>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A91CAF30-A34E-7DA3-9137-F0284F06BBF3}"/>
                  </a:ext>
                </a:extLst>
              </p:cNvPr>
              <p:cNvSpPr txBox="1"/>
              <p:nvPr/>
            </p:nvSpPr>
            <p:spPr>
              <a:xfrm>
                <a:off x="14281944" y="9644603"/>
                <a:ext cx="2736781" cy="369332"/>
              </a:xfrm>
              <a:prstGeom prst="rect">
                <a:avLst/>
              </a:prstGeom>
              <a:noFill/>
            </p:spPr>
            <p:txBody>
              <a:bodyPr wrap="square" rtlCol="0">
                <a:spAutoFit/>
              </a:bodyPr>
              <a:lstStyle/>
              <a:p>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Hippocampus-like</a:t>
                </a:r>
              </a:p>
            </p:txBody>
          </p:sp>
        </mc:Choice>
        <mc:Fallback>
          <p:sp>
            <p:nvSpPr>
              <p:cNvPr id="115" name="TextBox 114">
                <a:extLst>
                  <a:ext uri="{FF2B5EF4-FFF2-40B4-BE49-F238E27FC236}">
                    <a16:creationId xmlns:a16="http://schemas.microsoft.com/office/drawing/2014/main" id="{A91CAF30-A34E-7DA3-9137-F0284F06BBF3}"/>
                  </a:ext>
                </a:extLst>
              </p:cNvPr>
              <p:cNvSpPr txBox="1">
                <a:spLocks noRot="1" noChangeAspect="1" noMove="1" noResize="1" noEditPoints="1" noAdjustHandles="1" noChangeArrowheads="1" noChangeShapeType="1" noTextEdit="1"/>
              </p:cNvSpPr>
              <p:nvPr/>
            </p:nvSpPr>
            <p:spPr>
              <a:xfrm>
                <a:off x="14281944" y="9644603"/>
                <a:ext cx="2736781" cy="369332"/>
              </a:xfrm>
              <a:prstGeom prst="rect">
                <a:avLst/>
              </a:prstGeom>
              <a:blipFill>
                <a:blip r:embed="rId72"/>
                <a:stretch>
                  <a:fillRect t="-8197" b="-24590"/>
                </a:stretch>
              </a:blipFill>
            </p:spPr>
            <p:txBody>
              <a:bodyPr/>
              <a:lstStyle/>
              <a:p>
                <a:r>
                  <a:rPr lang="en-US">
                    <a:noFill/>
                  </a:rPr>
                  <a:t> </a:t>
                </a:r>
              </a:p>
            </p:txBody>
          </p:sp>
        </mc:Fallback>
      </mc:AlternateContent>
      <p:sp>
        <p:nvSpPr>
          <p:cNvPr id="171" name="TextBox 170">
            <a:extLst>
              <a:ext uri="{FF2B5EF4-FFF2-40B4-BE49-F238E27FC236}">
                <a16:creationId xmlns:a16="http://schemas.microsoft.com/office/drawing/2014/main" id="{C6754C47-2705-B60C-4830-7A0288E964FE}"/>
              </a:ext>
            </a:extLst>
          </p:cNvPr>
          <p:cNvSpPr txBox="1"/>
          <p:nvPr/>
        </p:nvSpPr>
        <p:spPr>
          <a:xfrm>
            <a:off x="33478322" y="5695878"/>
            <a:ext cx="8055912" cy="369332"/>
          </a:xfrm>
          <a:prstGeom prst="rect">
            <a:avLst/>
          </a:prstGeom>
          <a:noFill/>
        </p:spPr>
        <p:txBody>
          <a:bodyPr wrap="square">
            <a:spAutoFit/>
          </a:bodyPr>
          <a:lstStyle/>
          <a:p>
            <a:pPr algn="just"/>
            <a:r>
              <a:rPr lang="en-US" sz="1800" dirty="0"/>
              <a:t>We compared foraging performance in </a:t>
            </a:r>
            <a:r>
              <a:rPr lang="en-US" sz="1800" b="1" dirty="0"/>
              <a:t>two different environments: </a:t>
            </a:r>
          </a:p>
        </p:txBody>
      </p:sp>
      <p:pic>
        <p:nvPicPr>
          <p:cNvPr id="172" name="Google Shape;60;p14">
            <a:extLst>
              <a:ext uri="{FF2B5EF4-FFF2-40B4-BE49-F238E27FC236}">
                <a16:creationId xmlns:a16="http://schemas.microsoft.com/office/drawing/2014/main" id="{C2F84427-87AF-7AEC-DE33-2354D9D5E978}"/>
              </a:ext>
            </a:extLst>
          </p:cNvPr>
          <p:cNvPicPr preferRelativeResize="0"/>
          <p:nvPr/>
        </p:nvPicPr>
        <p:blipFill>
          <a:blip r:embed="rId73">
            <a:alphaModFix/>
          </a:blip>
          <a:stretch>
            <a:fillRect/>
          </a:stretch>
        </p:blipFill>
        <p:spPr>
          <a:xfrm>
            <a:off x="2167960" y="11271464"/>
            <a:ext cx="1600114" cy="4388532"/>
          </a:xfrm>
          <a:prstGeom prst="rect">
            <a:avLst/>
          </a:prstGeom>
          <a:noFill/>
          <a:ln>
            <a:noFill/>
          </a:ln>
        </p:spPr>
      </p:pic>
      <p:grpSp>
        <p:nvGrpSpPr>
          <p:cNvPr id="187" name="Group 186">
            <a:extLst>
              <a:ext uri="{FF2B5EF4-FFF2-40B4-BE49-F238E27FC236}">
                <a16:creationId xmlns:a16="http://schemas.microsoft.com/office/drawing/2014/main" id="{FCC7A921-B232-9C1E-DB17-1B9F45EFF57A}"/>
              </a:ext>
            </a:extLst>
          </p:cNvPr>
          <p:cNvGrpSpPr/>
          <p:nvPr/>
        </p:nvGrpSpPr>
        <p:grpSpPr>
          <a:xfrm>
            <a:off x="3282743" y="11337445"/>
            <a:ext cx="4148667" cy="4315011"/>
            <a:chOff x="3437233" y="11353357"/>
            <a:chExt cx="4951960" cy="4757640"/>
          </a:xfrm>
        </p:grpSpPr>
        <p:cxnSp>
          <p:nvCxnSpPr>
            <p:cNvPr id="173" name="Google Shape;61;p14">
              <a:extLst>
                <a:ext uri="{FF2B5EF4-FFF2-40B4-BE49-F238E27FC236}">
                  <a16:creationId xmlns:a16="http://schemas.microsoft.com/office/drawing/2014/main" id="{34358142-9914-23A4-E0F7-D3937A5D8D54}"/>
                </a:ext>
              </a:extLst>
            </p:cNvPr>
            <p:cNvCxnSpPr/>
            <p:nvPr/>
          </p:nvCxnSpPr>
          <p:spPr>
            <a:xfrm>
              <a:off x="3437233" y="11580782"/>
              <a:ext cx="1331400" cy="0"/>
            </a:xfrm>
            <a:prstGeom prst="straightConnector1">
              <a:avLst/>
            </a:prstGeom>
            <a:noFill/>
            <a:ln w="38100" cap="flat" cmpd="sng">
              <a:solidFill>
                <a:srgbClr val="FF0000"/>
              </a:solidFill>
              <a:prstDash val="solid"/>
              <a:round/>
              <a:headEnd type="none" w="med" len="med"/>
              <a:tailEnd type="none" w="med" len="med"/>
            </a:ln>
          </p:spPr>
        </p:cxnSp>
        <p:cxnSp>
          <p:nvCxnSpPr>
            <p:cNvPr id="174" name="Google Shape;62;p14">
              <a:extLst>
                <a:ext uri="{FF2B5EF4-FFF2-40B4-BE49-F238E27FC236}">
                  <a16:creationId xmlns:a16="http://schemas.microsoft.com/office/drawing/2014/main" id="{6353A1E6-E13C-956A-EB88-20993677EB5B}"/>
                </a:ext>
              </a:extLst>
            </p:cNvPr>
            <p:cNvCxnSpPr/>
            <p:nvPr/>
          </p:nvCxnSpPr>
          <p:spPr>
            <a:xfrm>
              <a:off x="3437233" y="13742832"/>
              <a:ext cx="1331400" cy="0"/>
            </a:xfrm>
            <a:prstGeom prst="straightConnector1">
              <a:avLst/>
            </a:prstGeom>
            <a:noFill/>
            <a:ln w="38100" cap="flat" cmpd="sng">
              <a:solidFill>
                <a:srgbClr val="FF0000"/>
              </a:solidFill>
              <a:prstDash val="solid"/>
              <a:round/>
              <a:headEnd type="none" w="med" len="med"/>
              <a:tailEnd type="none" w="med" len="med"/>
            </a:ln>
          </p:spPr>
        </p:cxnSp>
        <p:cxnSp>
          <p:nvCxnSpPr>
            <p:cNvPr id="175" name="Google Shape;63;p14">
              <a:extLst>
                <a:ext uri="{FF2B5EF4-FFF2-40B4-BE49-F238E27FC236}">
                  <a16:creationId xmlns:a16="http://schemas.microsoft.com/office/drawing/2014/main" id="{38D2A313-68A8-CDD9-1CB2-DFF65DB28CB2}"/>
                </a:ext>
              </a:extLst>
            </p:cNvPr>
            <p:cNvCxnSpPr/>
            <p:nvPr/>
          </p:nvCxnSpPr>
          <p:spPr>
            <a:xfrm>
              <a:off x="3437233" y="14536007"/>
              <a:ext cx="3316200" cy="0"/>
            </a:xfrm>
            <a:prstGeom prst="straightConnector1">
              <a:avLst/>
            </a:prstGeom>
            <a:noFill/>
            <a:ln w="38100" cap="flat" cmpd="sng">
              <a:solidFill>
                <a:srgbClr val="FF0000"/>
              </a:solidFill>
              <a:prstDash val="solid"/>
              <a:round/>
              <a:headEnd type="none" w="med" len="med"/>
              <a:tailEnd type="none" w="med" len="med"/>
            </a:ln>
          </p:spPr>
        </p:cxnSp>
        <p:cxnSp>
          <p:nvCxnSpPr>
            <p:cNvPr id="176" name="Google Shape;64;p14">
              <a:extLst>
                <a:ext uri="{FF2B5EF4-FFF2-40B4-BE49-F238E27FC236}">
                  <a16:creationId xmlns:a16="http://schemas.microsoft.com/office/drawing/2014/main" id="{E6A9AAD8-13AD-ADC6-2DDE-4B734C787587}"/>
                </a:ext>
              </a:extLst>
            </p:cNvPr>
            <p:cNvCxnSpPr/>
            <p:nvPr/>
          </p:nvCxnSpPr>
          <p:spPr>
            <a:xfrm>
              <a:off x="3437233" y="15813907"/>
              <a:ext cx="2977200" cy="0"/>
            </a:xfrm>
            <a:prstGeom prst="straightConnector1">
              <a:avLst/>
            </a:prstGeom>
            <a:noFill/>
            <a:ln w="38100" cap="flat" cmpd="sng">
              <a:solidFill>
                <a:srgbClr val="FF0000"/>
              </a:solidFill>
              <a:prstDash val="solid"/>
              <a:round/>
              <a:headEnd type="none" w="med" len="med"/>
              <a:tailEnd type="none" w="med" len="med"/>
            </a:ln>
          </p:spPr>
        </p:cxnSp>
        <p:cxnSp>
          <p:nvCxnSpPr>
            <p:cNvPr id="177" name="Google Shape;65;p14">
              <a:extLst>
                <a:ext uri="{FF2B5EF4-FFF2-40B4-BE49-F238E27FC236}">
                  <a16:creationId xmlns:a16="http://schemas.microsoft.com/office/drawing/2014/main" id="{CBF9187C-4A7E-E409-909E-088B64EFAB26}"/>
                </a:ext>
              </a:extLst>
            </p:cNvPr>
            <p:cNvCxnSpPr/>
            <p:nvPr/>
          </p:nvCxnSpPr>
          <p:spPr>
            <a:xfrm>
              <a:off x="3437233" y="15530632"/>
              <a:ext cx="1331400" cy="0"/>
            </a:xfrm>
            <a:prstGeom prst="straightConnector1">
              <a:avLst/>
            </a:prstGeom>
            <a:noFill/>
            <a:ln w="38100" cap="flat" cmpd="sng">
              <a:solidFill>
                <a:srgbClr val="FF0000"/>
              </a:solidFill>
              <a:prstDash val="solid"/>
              <a:round/>
              <a:headEnd type="none" w="med" len="med"/>
              <a:tailEnd type="none" w="med" len="med"/>
            </a:ln>
          </p:spPr>
        </p:cxnSp>
        <p:pic>
          <p:nvPicPr>
            <p:cNvPr id="178" name="Google Shape;66;p14">
              <a:extLst>
                <a:ext uri="{FF2B5EF4-FFF2-40B4-BE49-F238E27FC236}">
                  <a16:creationId xmlns:a16="http://schemas.microsoft.com/office/drawing/2014/main" id="{7651D293-7FBB-30C4-B963-F62FD69856D2}"/>
                </a:ext>
              </a:extLst>
            </p:cNvPr>
            <p:cNvPicPr preferRelativeResize="0"/>
            <p:nvPr/>
          </p:nvPicPr>
          <p:blipFill rotWithShape="1">
            <a:blip r:embed="rId74">
              <a:alphaModFix/>
            </a:blip>
            <a:srcRect l="60710"/>
            <a:stretch/>
          </p:blipFill>
          <p:spPr>
            <a:xfrm rot="16200000">
              <a:off x="5415082" y="10178257"/>
              <a:ext cx="1404900" cy="3755100"/>
            </a:xfrm>
            <a:prstGeom prst="roundRect">
              <a:avLst>
                <a:gd name="adj" fmla="val 16667"/>
              </a:avLst>
            </a:prstGeom>
            <a:noFill/>
            <a:ln>
              <a:noFill/>
            </a:ln>
          </p:spPr>
        </p:pic>
        <p:grpSp>
          <p:nvGrpSpPr>
            <p:cNvPr id="179" name="Google Shape;67;p14">
              <a:extLst>
                <a:ext uri="{FF2B5EF4-FFF2-40B4-BE49-F238E27FC236}">
                  <a16:creationId xmlns:a16="http://schemas.microsoft.com/office/drawing/2014/main" id="{746ED6C5-EA11-41FE-B620-A95204D9CEFB}"/>
                </a:ext>
              </a:extLst>
            </p:cNvPr>
            <p:cNvGrpSpPr/>
            <p:nvPr/>
          </p:nvGrpSpPr>
          <p:grpSpPr>
            <a:xfrm>
              <a:off x="3856332" y="13020407"/>
              <a:ext cx="4522400" cy="1647575"/>
              <a:chOff x="1497125" y="1839000"/>
              <a:chExt cx="4522400" cy="1647575"/>
            </a:xfrm>
          </p:grpSpPr>
          <p:pic>
            <p:nvPicPr>
              <p:cNvPr id="183" name="Google Shape;68;p14">
                <a:extLst>
                  <a:ext uri="{FF2B5EF4-FFF2-40B4-BE49-F238E27FC236}">
                    <a16:creationId xmlns:a16="http://schemas.microsoft.com/office/drawing/2014/main" id="{AED3B393-9099-24F8-4060-498197555A53}"/>
                  </a:ext>
                </a:extLst>
              </p:cNvPr>
              <p:cNvPicPr preferRelativeResize="0"/>
              <p:nvPr/>
            </p:nvPicPr>
            <p:blipFill rotWithShape="1">
              <a:blip r:embed="rId75">
                <a:alphaModFix/>
              </a:blip>
              <a:srcRect l="4307" r="10229"/>
              <a:stretch/>
            </p:blipFill>
            <p:spPr>
              <a:xfrm>
                <a:off x="3983425" y="1898975"/>
                <a:ext cx="2036100" cy="1587600"/>
              </a:xfrm>
              <a:prstGeom prst="roundRect">
                <a:avLst>
                  <a:gd name="adj" fmla="val 16667"/>
                </a:avLst>
              </a:prstGeom>
              <a:noFill/>
              <a:ln>
                <a:noFill/>
              </a:ln>
            </p:spPr>
          </p:pic>
          <p:pic>
            <p:nvPicPr>
              <p:cNvPr id="184" name="Google Shape;69;p14">
                <a:extLst>
                  <a:ext uri="{FF2B5EF4-FFF2-40B4-BE49-F238E27FC236}">
                    <a16:creationId xmlns:a16="http://schemas.microsoft.com/office/drawing/2014/main" id="{9122DC99-C93C-8E8F-A9B4-DCF6F83F8D89}"/>
                  </a:ext>
                </a:extLst>
              </p:cNvPr>
              <p:cNvPicPr preferRelativeResize="0"/>
              <p:nvPr/>
            </p:nvPicPr>
            <p:blipFill rotWithShape="1">
              <a:blip r:embed="rId76">
                <a:alphaModFix/>
              </a:blip>
              <a:srcRect t="10515" r="18844" b="16310"/>
              <a:stretch/>
            </p:blipFill>
            <p:spPr>
              <a:xfrm>
                <a:off x="1497125" y="1839000"/>
                <a:ext cx="2282400" cy="1161600"/>
              </a:xfrm>
              <a:prstGeom prst="roundRect">
                <a:avLst>
                  <a:gd name="adj" fmla="val 16667"/>
                </a:avLst>
              </a:prstGeom>
              <a:noFill/>
              <a:ln>
                <a:noFill/>
              </a:ln>
            </p:spPr>
          </p:pic>
        </p:grpSp>
        <p:grpSp>
          <p:nvGrpSpPr>
            <p:cNvPr id="180" name="Google Shape;70;p14">
              <a:extLst>
                <a:ext uri="{FF2B5EF4-FFF2-40B4-BE49-F238E27FC236}">
                  <a16:creationId xmlns:a16="http://schemas.microsoft.com/office/drawing/2014/main" id="{05107FCE-B971-5DF2-0BAD-79D9F262354D}"/>
                </a:ext>
              </a:extLst>
            </p:cNvPr>
            <p:cNvGrpSpPr/>
            <p:nvPr/>
          </p:nvGrpSpPr>
          <p:grpSpPr>
            <a:xfrm>
              <a:off x="3845871" y="14727407"/>
              <a:ext cx="4543322" cy="1383590"/>
              <a:chOff x="1619600" y="3546000"/>
              <a:chExt cx="4543322" cy="1383590"/>
            </a:xfrm>
          </p:grpSpPr>
          <p:pic>
            <p:nvPicPr>
              <p:cNvPr id="181" name="Google Shape;71;p14">
                <a:extLst>
                  <a:ext uri="{FF2B5EF4-FFF2-40B4-BE49-F238E27FC236}">
                    <a16:creationId xmlns:a16="http://schemas.microsoft.com/office/drawing/2014/main" id="{5F34B68F-7A9A-56A2-7D59-5C45652F8FBC}"/>
                  </a:ext>
                </a:extLst>
              </p:cNvPr>
              <p:cNvPicPr preferRelativeResize="0"/>
              <p:nvPr/>
            </p:nvPicPr>
            <p:blipFill>
              <a:blip r:embed="rId77">
                <a:alphaModFix/>
              </a:blip>
              <a:stretch>
                <a:fillRect/>
              </a:stretch>
            </p:blipFill>
            <p:spPr>
              <a:xfrm>
                <a:off x="3840022" y="3620690"/>
                <a:ext cx="2322900" cy="1308900"/>
              </a:xfrm>
              <a:prstGeom prst="roundRect">
                <a:avLst>
                  <a:gd name="adj" fmla="val 16667"/>
                </a:avLst>
              </a:prstGeom>
              <a:noFill/>
              <a:ln>
                <a:noFill/>
              </a:ln>
            </p:spPr>
          </p:pic>
          <p:pic>
            <p:nvPicPr>
              <p:cNvPr id="182" name="Google Shape;72;p14">
                <a:extLst>
                  <a:ext uri="{FF2B5EF4-FFF2-40B4-BE49-F238E27FC236}">
                    <a16:creationId xmlns:a16="http://schemas.microsoft.com/office/drawing/2014/main" id="{DFE6D009-31EE-376C-3FFF-EEB82B32C1F1}"/>
                  </a:ext>
                </a:extLst>
              </p:cNvPr>
              <p:cNvPicPr preferRelativeResize="0"/>
              <p:nvPr/>
            </p:nvPicPr>
            <p:blipFill rotWithShape="1">
              <a:blip r:embed="rId78">
                <a:alphaModFix/>
              </a:blip>
              <a:srcRect t="10152"/>
              <a:stretch/>
            </p:blipFill>
            <p:spPr>
              <a:xfrm>
                <a:off x="1619600" y="3546000"/>
                <a:ext cx="1727100" cy="1009200"/>
              </a:xfrm>
              <a:prstGeom prst="roundRect">
                <a:avLst>
                  <a:gd name="adj" fmla="val 16667"/>
                </a:avLst>
              </a:prstGeom>
              <a:noFill/>
              <a:ln>
                <a:noFill/>
              </a:ln>
            </p:spPr>
          </p:pic>
        </p:grpSp>
      </p:grpSp>
      <mc:AlternateContent xmlns:mc="http://schemas.openxmlformats.org/markup-compatibility/2006">
        <mc:Choice xmlns:a14="http://schemas.microsoft.com/office/drawing/2010/main" Requires="a14">
          <p:sp>
            <p:nvSpPr>
              <p:cNvPr id="188" name="TextBox 187">
                <a:extLst>
                  <a:ext uri="{FF2B5EF4-FFF2-40B4-BE49-F238E27FC236}">
                    <a16:creationId xmlns:a16="http://schemas.microsoft.com/office/drawing/2014/main" id="{E33F4425-B09F-6EA9-F72D-31B5EE6831D4}"/>
                  </a:ext>
                </a:extLst>
              </p:cNvPr>
              <p:cNvSpPr txBox="1"/>
              <p:nvPr/>
            </p:nvSpPr>
            <p:spPr>
              <a:xfrm>
                <a:off x="29067755" y="14909921"/>
                <a:ext cx="3448720" cy="923330"/>
              </a:xfrm>
              <a:prstGeom prst="rect">
                <a:avLst/>
              </a:prstGeom>
              <a:noFill/>
            </p:spPr>
            <p:txBody>
              <a:bodyPr wrap="square" rtlCol="0">
                <a:spAutoFit/>
              </a:bodyPr>
              <a:lstStyle/>
              <a:p>
                <a:r>
                  <a:rPr lang="en-US" dirty="0"/>
                  <a:t>Use coefficients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e>
                    </m:d>
                  </m:oMath>
                </a14:m>
                <a:r>
                  <a:rPr lang="en-US" dirty="0"/>
                  <a:t> to predict accuracy based on proximity and trace scores.</a:t>
                </a:r>
              </a:p>
            </p:txBody>
          </p:sp>
        </mc:Choice>
        <mc:Fallback>
          <p:sp>
            <p:nvSpPr>
              <p:cNvPr id="188" name="TextBox 187">
                <a:extLst>
                  <a:ext uri="{FF2B5EF4-FFF2-40B4-BE49-F238E27FC236}">
                    <a16:creationId xmlns:a16="http://schemas.microsoft.com/office/drawing/2014/main" id="{E33F4425-B09F-6EA9-F72D-31B5EE6831D4}"/>
                  </a:ext>
                </a:extLst>
              </p:cNvPr>
              <p:cNvSpPr txBox="1">
                <a:spLocks noRot="1" noChangeAspect="1" noMove="1" noResize="1" noEditPoints="1" noAdjustHandles="1" noChangeArrowheads="1" noChangeShapeType="1" noTextEdit="1"/>
              </p:cNvSpPr>
              <p:nvPr/>
            </p:nvSpPr>
            <p:spPr>
              <a:xfrm>
                <a:off x="29067755" y="14909921"/>
                <a:ext cx="3448720" cy="923330"/>
              </a:xfrm>
              <a:prstGeom prst="rect">
                <a:avLst/>
              </a:prstGeom>
              <a:blipFill>
                <a:blip r:embed="rId79"/>
                <a:stretch>
                  <a:fillRect l="-1413" t="-3974"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1" name="TextBox 190">
                <a:extLst>
                  <a:ext uri="{FF2B5EF4-FFF2-40B4-BE49-F238E27FC236}">
                    <a16:creationId xmlns:a16="http://schemas.microsoft.com/office/drawing/2014/main" id="{9834D028-C8C6-9FCC-399B-FC1E7C0A65EA}"/>
                  </a:ext>
                </a:extLst>
              </p:cNvPr>
              <p:cNvSpPr txBox="1"/>
              <p:nvPr/>
            </p:nvSpPr>
            <p:spPr>
              <a:xfrm>
                <a:off x="19514599" y="10924004"/>
                <a:ext cx="81427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𝑛𝑒𝑢𝑟𝑜</m:t>
                          </m:r>
                        </m:sup>
                      </m:sSup>
                      <m:r>
                        <a:rPr lang="en-US" sz="2400" b="0" i="1" smtClean="0">
                          <a:latin typeface="Cambria Math" panose="02040503050406030204" pitchFamily="18" charset="0"/>
                        </a:rPr>
                        <m:t> </m:t>
                      </m:r>
                    </m:oMath>
                  </m:oMathPara>
                </a14:m>
                <a:endParaRPr lang="en-US" dirty="0"/>
              </a:p>
            </p:txBody>
          </p:sp>
        </mc:Choice>
        <mc:Fallback>
          <p:sp>
            <p:nvSpPr>
              <p:cNvPr id="191" name="TextBox 190">
                <a:extLst>
                  <a:ext uri="{FF2B5EF4-FFF2-40B4-BE49-F238E27FC236}">
                    <a16:creationId xmlns:a16="http://schemas.microsoft.com/office/drawing/2014/main" id="{9834D028-C8C6-9FCC-399B-FC1E7C0A65EA}"/>
                  </a:ext>
                </a:extLst>
              </p:cNvPr>
              <p:cNvSpPr txBox="1">
                <a:spLocks noRot="1" noChangeAspect="1" noMove="1" noResize="1" noEditPoints="1" noAdjustHandles="1" noChangeArrowheads="1" noChangeShapeType="1" noTextEdit="1"/>
              </p:cNvSpPr>
              <p:nvPr/>
            </p:nvSpPr>
            <p:spPr>
              <a:xfrm>
                <a:off x="19514599" y="10924004"/>
                <a:ext cx="814273" cy="461665"/>
              </a:xfrm>
              <a:prstGeom prst="rect">
                <a:avLst/>
              </a:prstGeom>
              <a:blipFill>
                <a:blip r:embed="rId80"/>
                <a:stretch>
                  <a:fillRect l="-1493" r="-26866"/>
                </a:stretch>
              </a:blipFill>
            </p:spPr>
            <p:txBody>
              <a:bodyPr/>
              <a:lstStyle/>
              <a:p>
                <a:r>
                  <a:rPr lang="en-US">
                    <a:noFill/>
                  </a:rPr>
                  <a:t> </a:t>
                </a:r>
              </a:p>
            </p:txBody>
          </p:sp>
        </mc:Fallback>
      </mc:AlternateContent>
    </p:spTree>
    <p:extLst>
      <p:ext uri="{BB962C8B-B14F-4D97-AF65-F5344CB8AC3E}">
        <p14:creationId xmlns:p14="http://schemas.microsoft.com/office/powerpoint/2010/main" val="127897198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4754520" y="604800"/>
            <a:ext cx="34470720" cy="2077560"/>
          </a:xfrm>
          <a:prstGeom prst="rect">
            <a:avLst/>
          </a:prstGeom>
          <a:noFill/>
          <a:ln>
            <a:noFill/>
          </a:ln>
        </p:spPr>
        <p:txBody>
          <a:bodyPr lIns="294840" tIns="147600" rIns="294840" bIns="147600" anchor="ctr">
            <a:noAutofit/>
          </a:bodyPr>
          <a:lstStyle/>
          <a:p>
            <a:pPr algn="ctr">
              <a:lnSpc>
                <a:spcPct val="100000"/>
              </a:lnSpc>
            </a:pPr>
            <a:r>
              <a:rPr lang="en-US" sz="5400" b="0" strike="noStrike" spc="-1" dirty="0">
                <a:solidFill>
                  <a:srgbClr val="000000"/>
                </a:solidFill>
                <a:latin typeface="Arial"/>
                <a:ea typeface="MS PGothic"/>
              </a:rPr>
              <a:t>Bridging cognitive, statistical, and neural descriptions of multi-agent bird foraging behavior </a:t>
            </a:r>
          </a:p>
          <a:p>
            <a:pPr algn="ctr">
              <a:lnSpc>
                <a:spcPct val="100000"/>
              </a:lnSpc>
            </a:pPr>
            <a:r>
              <a:rPr lang="en-US" sz="4500" b="0" strike="noStrike" spc="-1" dirty="0">
                <a:solidFill>
                  <a:srgbClr val="000000"/>
                </a:solidFill>
                <a:latin typeface="Arial"/>
                <a:ea typeface="MS PGothic"/>
              </a:rPr>
              <a:t>(First names of authors increase interaction potential)</a:t>
            </a:r>
            <a:br>
              <a:rPr dirty="0"/>
            </a:br>
            <a:endParaRPr lang="en-US" sz="4500" b="0" strike="noStrike" spc="-1" dirty="0">
              <a:solidFill>
                <a:srgbClr val="000000"/>
              </a:solidFill>
              <a:latin typeface="Arial"/>
            </a:endParaRPr>
          </a:p>
        </p:txBody>
      </p:sp>
      <p:sp>
        <p:nvSpPr>
          <p:cNvPr id="48" name="TextShape 2"/>
          <p:cNvSpPr txBox="1"/>
          <p:nvPr/>
        </p:nvSpPr>
        <p:spPr>
          <a:xfrm>
            <a:off x="830160" y="3462480"/>
            <a:ext cx="13415760" cy="17441640"/>
          </a:xfrm>
          <a:prstGeom prst="rect">
            <a:avLst/>
          </a:prstGeom>
          <a:noFill/>
          <a:ln>
            <a:noFill/>
          </a:ln>
        </p:spPr>
        <p:txBody>
          <a:bodyPr lIns="294840" tIns="147600" rIns="294840" bIns="147600">
            <a:noAutofit/>
          </a:bodyPr>
          <a:lstStyle/>
          <a:p>
            <a:pPr marL="565200" indent="-564840">
              <a:lnSpc>
                <a:spcPct val="100000"/>
              </a:lnSpc>
              <a:spcBef>
                <a:spcPts val="799"/>
              </a:spcBef>
              <a:tabLst>
                <a:tab pos="0" algn="l"/>
              </a:tabLst>
            </a:pPr>
            <a:r>
              <a:rPr lang="en-US" sz="4000" b="1" strike="noStrike" spc="-1" dirty="0">
                <a:solidFill>
                  <a:srgbClr val="0000FF"/>
                </a:solidFill>
                <a:latin typeface="Arial"/>
                <a:ea typeface="MS PGothic"/>
              </a:rPr>
              <a:t>Section 1 (sizes):</a:t>
            </a:r>
            <a:endParaRPr lang="en-US" sz="40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Posters boards are 48” tall and 96” wide, but we recommend you leave a little border since you may not be able to pin at the vertical edge. Since PowerPoint does not let one define such a large paper size, this template is designed to be printed at 200%, yielding a 46” x94” poster. You can scale it up or down a bit (e.g. 42” is a common paper size at </a:t>
            </a:r>
            <a:r>
              <a:rPr lang="en-US" sz="3200" b="0" strike="noStrike" spc="-1" dirty="0" err="1">
                <a:solidFill>
                  <a:srgbClr val="000000"/>
                </a:solidFill>
                <a:latin typeface="Arial"/>
                <a:ea typeface="MS PGothic"/>
              </a:rPr>
              <a:t>FexEd</a:t>
            </a:r>
            <a:r>
              <a:rPr lang="en-US" sz="3200" b="0" strike="noStrike" spc="-1" dirty="0">
                <a:solidFill>
                  <a:srgbClr val="000000"/>
                </a:solidFill>
                <a:latin typeface="Arial"/>
                <a:ea typeface="MS PGothic"/>
              </a:rPr>
              <a:t>). Note there is no direct international A0.. A1 equivalent. The poster size is approximately three A0 boards next to each other, i.e., each column in this example is about one A0 board.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Ideally you want to keep it very readable: this is not your paper, it is a poster. 32pt here (64 final printing) is good for most text:</a:t>
            </a:r>
            <a:endParaRPr lang="en-US" sz="32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Arial"/>
                <a:ea typeface="MS PGothic"/>
              </a:rPr>
              <a:t>Sub-bullets are 28 here (56 final)</a:t>
            </a:r>
            <a:endParaRPr lang="en-US" sz="2800" b="0" strike="noStrike" spc="-1" dirty="0">
              <a:solidFill>
                <a:srgbClr val="000000"/>
              </a:solidFill>
              <a:latin typeface="Calibri"/>
            </a:endParaRPr>
          </a:p>
          <a:p>
            <a:pPr marL="973080" lvl="3" indent="-564840">
              <a:lnSpc>
                <a:spcPct val="100000"/>
              </a:lnSpc>
              <a:spcBef>
                <a:spcPts val="479"/>
              </a:spcBef>
              <a:buClr>
                <a:srgbClr val="000000"/>
              </a:buClr>
              <a:buFont typeface="Arial"/>
              <a:buChar char="–"/>
              <a:tabLst>
                <a:tab pos="0" algn="l"/>
              </a:tabLst>
            </a:pPr>
            <a:r>
              <a:rPr lang="en-US" sz="2400" b="0" strike="noStrike" spc="-1" dirty="0">
                <a:solidFill>
                  <a:srgbClr val="000000"/>
                </a:solidFill>
                <a:latin typeface="Arial"/>
                <a:ea typeface="MS PGothic"/>
              </a:rPr>
              <a:t>Don’t use smaller than 24pt in this template (which is 48pt in final printing at 200%)</a:t>
            </a:r>
            <a:endParaRPr lang="en-US" sz="2400" b="0" strike="noStrike" spc="-1" dirty="0">
              <a:solidFill>
                <a:srgbClr val="000000"/>
              </a:solidFill>
              <a:latin typeface="Calibri"/>
            </a:endParaRPr>
          </a:p>
          <a:p>
            <a:pPr marL="973080" lvl="3" indent="-564840">
              <a:lnSpc>
                <a:spcPct val="100000"/>
              </a:lnSpc>
              <a:spcBef>
                <a:spcPts val="479"/>
              </a:spcBef>
              <a:buClr>
                <a:srgbClr val="000000"/>
              </a:buClr>
              <a:buFont typeface="Arial"/>
              <a:buChar char="–"/>
              <a:tabLst>
                <a:tab pos="0" algn="l"/>
              </a:tabLst>
            </a:pPr>
            <a:r>
              <a:rPr lang="en-US" sz="2400" b="0" strike="noStrike" spc="-1" dirty="0">
                <a:solidFill>
                  <a:srgbClr val="000000"/>
                </a:solidFill>
                <a:latin typeface="Arial"/>
                <a:ea typeface="MS PGothic"/>
              </a:rPr>
              <a:t>Insert plenty of graphics and any math you need</a:t>
            </a:r>
            <a:endParaRPr lang="en-US" sz="2400" b="0" strike="noStrike" spc="-1" dirty="0">
              <a:solidFill>
                <a:srgbClr val="000000"/>
              </a:solidFill>
              <a:latin typeface="Calibri"/>
            </a:endParaRPr>
          </a:p>
          <a:p>
            <a:pPr marL="973080" indent="-564840">
              <a:lnSpc>
                <a:spcPct val="100000"/>
              </a:lnSpc>
              <a:spcBef>
                <a:spcPts val="380"/>
              </a:spcBef>
              <a:tabLst>
                <a:tab pos="0" algn="l"/>
              </a:tabLst>
            </a:pPr>
            <a:endParaRPr lang="en-US" sz="24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When inserting graphics or equations, keep the resolution high (remember this will be printed at 200%). If you can see blocking artifacts at 400% magnification in PowerPoint, consider finding better graphics. This is an example of BAD/LOW RES GRAPHICS</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Leave enough margin for pushpin and remember many big plotters cannot get within .5” of the actual paper edge.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You are free to use colored backgrounds and such but they generally reduce readability.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You are free to use what ever fonts you like.</a:t>
            </a:r>
            <a:endParaRPr lang="en-US" sz="32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Arial"/>
                <a:ea typeface="MS PGothic"/>
              </a:rPr>
              <a:t>San Serif fonts like Arial are more readable from a distance, </a:t>
            </a:r>
            <a:endParaRPr lang="en-US" sz="28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Times New Roman"/>
                <a:ea typeface="MS PGothic"/>
              </a:rPr>
              <a:t>Serif fonts like times may look more consistent with your mathematics</a:t>
            </a:r>
            <a:endParaRPr lang="en-US" sz="2800" b="0" strike="noStrike" spc="-1" dirty="0">
              <a:solidFill>
                <a:srgbClr val="000000"/>
              </a:solidFill>
              <a:latin typeface="Calibri"/>
            </a:endParaRPr>
          </a:p>
        </p:txBody>
      </p:sp>
      <p:sp>
        <p:nvSpPr>
          <p:cNvPr id="49" name="TextShape 3"/>
          <p:cNvSpPr txBox="1"/>
          <p:nvPr/>
        </p:nvSpPr>
        <p:spPr>
          <a:xfrm>
            <a:off x="15125760" y="3462480"/>
            <a:ext cx="13415760" cy="17441640"/>
          </a:xfrm>
          <a:prstGeom prst="rect">
            <a:avLst/>
          </a:prstGeom>
          <a:noFill/>
          <a:ln>
            <a:noFill/>
          </a:ln>
        </p:spPr>
        <p:txBody>
          <a:bodyPr lIns="294840" tIns="147600" rIns="294840" bIns="147600">
            <a:noAutofit/>
          </a:bodyPr>
          <a:lstStyle/>
          <a:p>
            <a:pPr marL="565200" indent="-564840">
              <a:lnSpc>
                <a:spcPct val="100000"/>
              </a:lnSpc>
              <a:spcBef>
                <a:spcPts val="799"/>
              </a:spcBef>
              <a:tabLst>
                <a:tab pos="0" algn="l"/>
              </a:tabLst>
            </a:pPr>
            <a:r>
              <a:rPr lang="en-US" sz="4000" b="1" strike="noStrike" spc="-1" dirty="0">
                <a:solidFill>
                  <a:srgbClr val="0000FF"/>
                </a:solidFill>
                <a:latin typeface="Arial"/>
                <a:ea typeface="MS PGothic"/>
              </a:rPr>
              <a:t>Section 2 (layout):</a:t>
            </a:r>
            <a:endParaRPr lang="en-US" sz="40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Remember the poster session will be crowded so design the poster to be read in columns so people can read what is in front of them and move left to right to get the whole story.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The poster should use photos, figures, and tables to tell the story of the study. For clarity, present the information in a sequence that is easy to follow.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endParaRPr lang="en-US" sz="3200" b="0" strike="noStrike" spc="-1" dirty="0">
              <a:solidFill>
                <a:srgbClr val="000000"/>
              </a:solidFill>
              <a:latin typeface="Calibri"/>
            </a:endParaRPr>
          </a:p>
          <a:p>
            <a:pPr marL="565200" indent="-564840">
              <a:lnSpc>
                <a:spcPct val="100000"/>
              </a:lnSpc>
              <a:spcBef>
                <a:spcPts val="581"/>
              </a:spcBef>
              <a:tabLst>
                <a:tab pos="0" algn="l"/>
              </a:tabLst>
            </a:pPr>
            <a:endParaRPr lang="en-US" sz="3200" b="0" strike="noStrike" spc="-1" dirty="0">
              <a:solidFill>
                <a:srgbClr val="000000"/>
              </a:solidFill>
              <a:latin typeface="Calibri"/>
            </a:endParaRPr>
          </a:p>
        </p:txBody>
      </p:sp>
      <p:sp>
        <p:nvSpPr>
          <p:cNvPr id="50" name="TextShape 4"/>
          <p:cNvSpPr txBox="1"/>
          <p:nvPr/>
        </p:nvSpPr>
        <p:spPr>
          <a:xfrm>
            <a:off x="29421000" y="3462480"/>
            <a:ext cx="13415760" cy="17441640"/>
          </a:xfrm>
          <a:prstGeom prst="rect">
            <a:avLst/>
          </a:prstGeom>
          <a:noFill/>
          <a:ln>
            <a:noFill/>
          </a:ln>
        </p:spPr>
        <p:txBody>
          <a:bodyPr lIns="294840" tIns="147600" rIns="294840" bIns="147600">
            <a:noAutofit/>
          </a:bodyPr>
          <a:lstStyle/>
          <a:p>
            <a:pPr marL="565200" indent="-564840">
              <a:lnSpc>
                <a:spcPct val="80000"/>
              </a:lnSpc>
              <a:spcBef>
                <a:spcPts val="799"/>
              </a:spcBef>
              <a:tabLst>
                <a:tab pos="0" algn="l"/>
              </a:tabLst>
            </a:pPr>
            <a:r>
              <a:rPr lang="en-US" sz="4000" b="1" strike="noStrike" spc="-1">
                <a:solidFill>
                  <a:srgbClr val="0000FF"/>
                </a:solidFill>
                <a:latin typeface="Arial"/>
                <a:ea typeface="MS PGothic"/>
              </a:rPr>
              <a:t>Section 3:</a:t>
            </a:r>
            <a:endParaRPr lang="en-US" sz="40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Include more figures than are in the paper so you can talk to them.  Include things that are not in the paper and then encourage them to read the paper. Don’t try to just put all the paper here.   </a:t>
            </a:r>
            <a:endParaRPr lang="en-US" sz="3200" b="0" strike="noStrike" spc="-1">
              <a:solidFill>
                <a:srgbClr val="000000"/>
              </a:solidFill>
              <a:latin typeface="Calibri"/>
            </a:endParaRPr>
          </a:p>
          <a:p>
            <a:pPr marL="565200" indent="-564840">
              <a:lnSpc>
                <a:spcPct val="100000"/>
              </a:lnSpc>
              <a:spcBef>
                <a:spcPts val="641"/>
              </a:spcBef>
              <a:tabLst>
                <a:tab pos="0" algn="l"/>
              </a:tabLst>
            </a:pPr>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People will likely have already seen your posted video, so the poster can serve as a talking point for you.</a:t>
            </a:r>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Remember Poster boards look like this.. This is your canvas. Paint us a picture of your work. </a:t>
            </a:r>
            <a:endParaRPr lang="en-US" sz="3200" b="0" strike="noStrike" spc="-1">
              <a:solidFill>
                <a:srgbClr val="000000"/>
              </a:solidFill>
              <a:latin typeface="Calibri"/>
            </a:endParaRPr>
          </a:p>
          <a:p>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indent="-564840">
              <a:lnSpc>
                <a:spcPct val="100000"/>
              </a:lnSpc>
              <a:spcBef>
                <a:spcPts val="581"/>
              </a:spcBef>
              <a:tabLst>
                <a:tab pos="0" algn="l"/>
              </a:tabLst>
            </a:pPr>
            <a:endParaRPr lang="en-US" sz="3200" b="0" strike="noStrike" spc="-1">
              <a:solidFill>
                <a:srgbClr val="000000"/>
              </a:solidFill>
              <a:latin typeface="Calibri"/>
            </a:endParaRPr>
          </a:p>
        </p:txBody>
      </p:sp>
      <p:pic>
        <p:nvPicPr>
          <p:cNvPr id="51" name="Picture 17"/>
          <p:cNvPicPr/>
          <p:nvPr/>
        </p:nvPicPr>
        <p:blipFill>
          <a:blip r:embed="rId3"/>
          <a:stretch/>
        </p:blipFill>
        <p:spPr>
          <a:xfrm>
            <a:off x="4329000" y="13689000"/>
            <a:ext cx="7024320" cy="2160360"/>
          </a:xfrm>
          <a:prstGeom prst="rect">
            <a:avLst/>
          </a:prstGeom>
          <a:ln>
            <a:noFill/>
          </a:ln>
        </p:spPr>
      </p:pic>
      <p:pic>
        <p:nvPicPr>
          <p:cNvPr id="52" name="Picture 10"/>
          <p:cNvPicPr/>
          <p:nvPr/>
        </p:nvPicPr>
        <p:blipFill>
          <a:blip r:embed="rId4"/>
          <a:srcRect l="7201" t="5242" r="7201" b="11502"/>
          <a:stretch/>
        </p:blipFill>
        <p:spPr>
          <a:xfrm>
            <a:off x="15738480" y="14007960"/>
            <a:ext cx="10981800" cy="5886000"/>
          </a:xfrm>
          <a:prstGeom prst="rect">
            <a:avLst/>
          </a:prstGeom>
          <a:ln>
            <a:noFill/>
          </a:ln>
        </p:spPr>
      </p:pic>
      <p:pic>
        <p:nvPicPr>
          <p:cNvPr id="53" name="Picture 8"/>
          <p:cNvPicPr/>
          <p:nvPr/>
        </p:nvPicPr>
        <p:blipFill>
          <a:blip r:embed="rId5"/>
          <a:stretch/>
        </p:blipFill>
        <p:spPr>
          <a:xfrm>
            <a:off x="36018360" y="11602440"/>
            <a:ext cx="7251840" cy="4856400"/>
          </a:xfrm>
          <a:prstGeom prst="rect">
            <a:avLst/>
          </a:prstGeom>
          <a:ln>
            <a:noFill/>
          </a:ln>
        </p:spPr>
      </p:pic>
      <p:sp>
        <p:nvSpPr>
          <p:cNvPr id="54" name="CustomShape 5"/>
          <p:cNvSpPr/>
          <p:nvPr/>
        </p:nvSpPr>
        <p:spPr>
          <a:xfrm>
            <a:off x="405000" y="1371600"/>
            <a:ext cx="7101000" cy="748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565200" indent="-564840">
              <a:lnSpc>
                <a:spcPct val="80000"/>
              </a:lnSpc>
              <a:tabLst>
                <a:tab pos="0" algn="l"/>
              </a:tabLst>
            </a:pPr>
            <a:r>
              <a:rPr lang="en-US" sz="5400" b="1" strike="noStrike" spc="-1">
                <a:solidFill>
                  <a:srgbClr val="0000FF"/>
                </a:solidFill>
                <a:latin typeface="Arial"/>
                <a:ea typeface="ＭＳ Ｐゴシック"/>
              </a:rPr>
              <a:t>School Logo here</a:t>
            </a:r>
            <a:endParaRPr lang="en-US" sz="5400" b="0" strike="noStrike" spc="-1">
              <a:latin typeface="Arial"/>
            </a:endParaRPr>
          </a:p>
        </p:txBody>
      </p:sp>
      <p:sp>
        <p:nvSpPr>
          <p:cNvPr id="55" name="CustomShape 6"/>
          <p:cNvSpPr/>
          <p:nvPr/>
        </p:nvSpPr>
        <p:spPr>
          <a:xfrm>
            <a:off x="29637720" y="15100920"/>
            <a:ext cx="13415760" cy="6582600"/>
          </a:xfrm>
          <a:prstGeom prst="rect">
            <a:avLst/>
          </a:prstGeom>
          <a:noFill/>
          <a:ln>
            <a:noFill/>
          </a:ln>
        </p:spPr>
        <p:style>
          <a:lnRef idx="0">
            <a:scrgbClr r="0" g="0" b="0"/>
          </a:lnRef>
          <a:fillRef idx="0">
            <a:scrgbClr r="0" g="0" b="0"/>
          </a:fillRef>
          <a:effectRef idx="0">
            <a:scrgbClr r="0" g="0" b="0"/>
          </a:effectRef>
          <a:fontRef idx="minor"/>
        </p:style>
        <p:txBody>
          <a:bodyPr lIns="294840" tIns="147600" rIns="294840" bIns="147600">
            <a:normAutofit/>
          </a:bodyPr>
          <a:lstStyle/>
          <a:p>
            <a:pPr marL="565200" indent="-564840">
              <a:lnSpc>
                <a:spcPct val="80000"/>
              </a:lnSpc>
              <a:spcBef>
                <a:spcPts val="799"/>
              </a:spcBef>
              <a:tabLst>
                <a:tab pos="0" algn="l"/>
              </a:tabLst>
            </a:pPr>
            <a:r>
              <a:rPr lang="en-US" sz="4000" b="1" strike="noStrike" spc="-1">
                <a:solidFill>
                  <a:srgbClr val="0000FF"/>
                </a:solidFill>
                <a:latin typeface="Arial"/>
                <a:ea typeface="MS PGothic"/>
              </a:rPr>
              <a:t>Summary/Conclusion</a:t>
            </a:r>
            <a:endParaRPr lang="en-US" sz="4000" b="0" strike="noStrike" spc="-1">
              <a:latin typeface="Arial"/>
            </a:endParaRPr>
          </a:p>
          <a:p>
            <a:pPr marL="565200" indent="-564840">
              <a:lnSpc>
                <a:spcPct val="80000"/>
              </a:lnSpc>
              <a:spcBef>
                <a:spcPts val="799"/>
              </a:spcBef>
              <a:tabLst>
                <a:tab pos="0" algn="l"/>
              </a:tabLst>
            </a:pPr>
            <a:endParaRPr lang="en-US" sz="40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Summarize your contributions</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Summarize your results (if applicable)</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1" strike="noStrike" spc="-1">
                <a:solidFill>
                  <a:srgbClr val="000000"/>
                </a:solidFill>
                <a:latin typeface="Arial"/>
                <a:ea typeface="MS PGothic"/>
              </a:rPr>
              <a:t>You an add in links to additional videos, code, or project website (or QR code)</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a:lnSpc>
                <a:spcPct val="100000"/>
              </a:lnSpc>
              <a:spcBef>
                <a:spcPts val="799"/>
              </a:spcBef>
              <a:tabLst>
                <a:tab pos="0" algn="l"/>
              </a:tabLst>
            </a:pPr>
            <a:r>
              <a:rPr lang="en-US" sz="4000" b="1" strike="noStrike" spc="-1">
                <a:solidFill>
                  <a:srgbClr val="0000FF"/>
                </a:solidFill>
                <a:latin typeface="Arial"/>
                <a:ea typeface="MS PGothic"/>
              </a:rPr>
              <a:t>References</a:t>
            </a:r>
            <a:endParaRPr lang="en-US" sz="4000" b="0" strike="noStrike" spc="-1">
              <a:latin typeface="Arial"/>
            </a:endParaRPr>
          </a:p>
          <a:p>
            <a:pPr>
              <a:lnSpc>
                <a:spcPct val="100000"/>
              </a:lnSpc>
              <a:spcBef>
                <a:spcPts val="641"/>
              </a:spcBef>
              <a:tabLst>
                <a:tab pos="0" algn="l"/>
              </a:tabLst>
            </a:pPr>
            <a:endParaRPr lang="en-US" sz="4000" b="0" strike="noStrike" spc="-1">
              <a:latin typeface="Arial"/>
            </a:endParaRPr>
          </a:p>
          <a:p>
            <a:pPr>
              <a:lnSpc>
                <a:spcPct val="100000"/>
              </a:lnSpc>
              <a:spcBef>
                <a:spcPts val="641"/>
              </a:spcBef>
              <a:tabLst>
                <a:tab pos="0" algn="l"/>
              </a:tabLst>
            </a:pPr>
            <a:endParaRPr lang="en-US" sz="4000" b="0" strike="noStrike" spc="-1">
              <a:latin typeface="Arial"/>
            </a:endParaRPr>
          </a:p>
          <a:p>
            <a:pPr marL="565200" indent="-564840">
              <a:lnSpc>
                <a:spcPct val="100000"/>
              </a:lnSpc>
              <a:spcBef>
                <a:spcPts val="581"/>
              </a:spcBef>
              <a:tabLst>
                <a:tab pos="0" algn="l"/>
              </a:tabLst>
            </a:pPr>
            <a:endParaRPr lang="en-US" sz="4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AB3B45E-3D14-7105-3B01-B69C792208AE}"/>
              </a:ext>
            </a:extLst>
          </p:cNvPr>
          <p:cNvSpPr txBox="1"/>
          <p:nvPr/>
        </p:nvSpPr>
        <p:spPr>
          <a:xfrm>
            <a:off x="21044452" y="13749308"/>
            <a:ext cx="6904987" cy="923330"/>
          </a:xfrm>
          <a:prstGeom prst="rect">
            <a:avLst/>
          </a:prstGeom>
          <a:noFill/>
        </p:spPr>
        <p:txBody>
          <a:bodyPr wrap="square" rtlCol="0">
            <a:spAutoFit/>
          </a:bodyPr>
          <a:lstStyle/>
          <a:p>
            <a:r>
              <a:rPr lang="en-US" sz="5400" dirty="0"/>
              <a:t>Statistical inference</a:t>
            </a:r>
          </a:p>
        </p:txBody>
      </p:sp>
      <p:cxnSp>
        <p:nvCxnSpPr>
          <p:cNvPr id="14" name="Straight Arrow Connector 13">
            <a:extLst>
              <a:ext uri="{FF2B5EF4-FFF2-40B4-BE49-F238E27FC236}">
                <a16:creationId xmlns:a16="http://schemas.microsoft.com/office/drawing/2014/main" id="{1AA10A0E-66E2-3A7D-98A4-64B2C4FEC27C}"/>
              </a:ext>
            </a:extLst>
          </p:cNvPr>
          <p:cNvCxnSpPr/>
          <p:nvPr/>
        </p:nvCxnSpPr>
        <p:spPr>
          <a:xfrm>
            <a:off x="3564835" y="3180522"/>
            <a:ext cx="0" cy="6321287"/>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6F08CD8-D2C7-45F3-6360-98907617F389}"/>
              </a:ext>
            </a:extLst>
          </p:cNvPr>
          <p:cNvCxnSpPr>
            <a:cxnSpLocks/>
          </p:cNvCxnSpPr>
          <p:nvPr/>
        </p:nvCxnSpPr>
        <p:spPr>
          <a:xfrm>
            <a:off x="9289776" y="10627247"/>
            <a:ext cx="0" cy="6301254"/>
          </a:xfrm>
          <a:prstGeom prst="straightConnector1">
            <a:avLst/>
          </a:prstGeom>
          <a:ln w="76200">
            <a:tailEnd type="triangle" w="lg" len="lg"/>
          </a:ln>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5705B93D-18D5-891A-1410-5334E73E02F2}"/>
              </a:ext>
            </a:extLst>
          </p:cNvPr>
          <p:cNvSpPr/>
          <p:nvPr/>
        </p:nvSpPr>
        <p:spPr>
          <a:xfrm>
            <a:off x="10501744" y="10627247"/>
            <a:ext cx="8163340" cy="1630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Latent cognitive variables (goals values, beliefs)</a:t>
            </a:r>
          </a:p>
        </p:txBody>
      </p:sp>
      <p:sp>
        <p:nvSpPr>
          <p:cNvPr id="23" name="Rectangle: Rounded Corners 22">
            <a:extLst>
              <a:ext uri="{FF2B5EF4-FFF2-40B4-BE49-F238E27FC236}">
                <a16:creationId xmlns:a16="http://schemas.microsoft.com/office/drawing/2014/main" id="{40BA0BF1-CBC5-7C1D-673A-7B89CBBD7C3A}"/>
              </a:ext>
            </a:extLst>
          </p:cNvPr>
          <p:cNvSpPr/>
          <p:nvPr/>
        </p:nvSpPr>
        <p:spPr>
          <a:xfrm>
            <a:off x="10501744" y="13049005"/>
            <a:ext cx="8163340" cy="1630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Behavioral and neural data</a:t>
            </a:r>
          </a:p>
        </p:txBody>
      </p:sp>
      <p:sp>
        <p:nvSpPr>
          <p:cNvPr id="24" name="Rectangle: Rounded Corners 23">
            <a:extLst>
              <a:ext uri="{FF2B5EF4-FFF2-40B4-BE49-F238E27FC236}">
                <a16:creationId xmlns:a16="http://schemas.microsoft.com/office/drawing/2014/main" id="{5D923FD2-4A36-EDB1-C1B0-82AE2EC33E91}"/>
              </a:ext>
            </a:extLst>
          </p:cNvPr>
          <p:cNvSpPr/>
          <p:nvPr/>
        </p:nvSpPr>
        <p:spPr>
          <a:xfrm>
            <a:off x="10552187" y="15470763"/>
            <a:ext cx="8163340" cy="1630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Limited observations </a:t>
            </a:r>
          </a:p>
        </p:txBody>
      </p:sp>
      <p:cxnSp>
        <p:nvCxnSpPr>
          <p:cNvPr id="28" name="Straight Arrow Connector 27">
            <a:extLst>
              <a:ext uri="{FF2B5EF4-FFF2-40B4-BE49-F238E27FC236}">
                <a16:creationId xmlns:a16="http://schemas.microsoft.com/office/drawing/2014/main" id="{F82A700D-9F03-468E-AE9B-BC7CD9004D35}"/>
              </a:ext>
            </a:extLst>
          </p:cNvPr>
          <p:cNvCxnSpPr>
            <a:cxnSpLocks/>
          </p:cNvCxnSpPr>
          <p:nvPr/>
        </p:nvCxnSpPr>
        <p:spPr>
          <a:xfrm flipV="1">
            <a:off x="20513456" y="10624434"/>
            <a:ext cx="0" cy="6476346"/>
          </a:xfrm>
          <a:prstGeom prst="straightConnector1">
            <a:avLst/>
          </a:prstGeom>
          <a:ln w="76200">
            <a:prstDash val="dash"/>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0AFE0690-A231-E16D-324F-E3E29DB857B9}"/>
              </a:ext>
            </a:extLst>
          </p:cNvPr>
          <p:cNvSpPr/>
          <p:nvPr/>
        </p:nvSpPr>
        <p:spPr>
          <a:xfrm>
            <a:off x="21415513" y="223961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FC57053-72F4-BB61-7AA2-EC3CBAB8331E}"/>
              </a:ext>
            </a:extLst>
          </p:cNvPr>
          <p:cNvSpPr txBox="1"/>
          <p:nvPr/>
        </p:nvSpPr>
        <p:spPr>
          <a:xfrm flipH="1">
            <a:off x="31555509" y="5883642"/>
            <a:ext cx="5595149" cy="9325630"/>
          </a:xfrm>
          <a:prstGeom prst="rect">
            <a:avLst/>
          </a:prstGeom>
          <a:noFill/>
        </p:spPr>
        <p:txBody>
          <a:bodyPr wrap="square" rtlCol="0">
            <a:spAutoFit/>
          </a:bodyPr>
          <a:lstStyle/>
          <a:p>
            <a:r>
              <a:rPr lang="en-US" sz="2400" dirty="0"/>
              <a:t>We simulated two different foraging strategies</a:t>
            </a:r>
          </a:p>
          <a:p>
            <a:pPr marL="742950" indent="-742950">
              <a:buFont typeface="+mj-lt"/>
              <a:buAutoNum type="arabicPeriod"/>
            </a:pPr>
            <a:r>
              <a:rPr lang="en-US" sz="2400" b="1" dirty="0"/>
              <a:t>Communicators</a:t>
            </a:r>
            <a:r>
              <a:rPr lang="en-US" sz="2400" dirty="0"/>
              <a:t> share with other birds the locations of food rewards they can see</a:t>
            </a:r>
          </a:p>
          <a:p>
            <a:pPr marL="742950" indent="-742950">
              <a:buFont typeface="+mj-lt"/>
              <a:buAutoNum type="arabicPeriod"/>
            </a:pPr>
            <a:r>
              <a:rPr lang="en-US" sz="2400" b="1" dirty="0"/>
              <a:t>Ignorers </a:t>
            </a:r>
            <a:r>
              <a:rPr lang="en-US" sz="2400" dirty="0"/>
              <a:t>care only about food</a:t>
            </a:r>
          </a:p>
          <a:p>
            <a:endParaRPr lang="en-US" sz="2400" dirty="0"/>
          </a:p>
          <a:p>
            <a:r>
              <a:rPr lang="en-US" sz="2400" dirty="0"/>
              <a:t>Key results:</a:t>
            </a:r>
          </a:p>
          <a:p>
            <a:pPr marL="571500" indent="-571500">
              <a:buFont typeface="Arial" panose="020B0604020202020204" pitchFamily="34" charset="0"/>
              <a:buChar char="•"/>
            </a:pPr>
            <a:r>
              <a:rPr lang="en-US" sz="2400" dirty="0"/>
              <a:t>Communicators foraged more successfully than ignorers.</a:t>
            </a:r>
          </a:p>
          <a:p>
            <a:pPr marL="571500" indent="-571500">
              <a:buFont typeface="Arial" panose="020B0604020202020204" pitchFamily="34" charset="0"/>
              <a:buChar char="•"/>
            </a:pPr>
            <a:r>
              <a:rPr lang="en-US" sz="2400" dirty="0"/>
              <a:t>The benefits of communication are more pronounced in clustered food environments. </a:t>
            </a:r>
          </a:p>
          <a:p>
            <a:pPr marL="571500" indent="-571500">
              <a:buFont typeface="Arial" panose="020B0604020202020204" pitchFamily="34" charset="0"/>
              <a:buChar char="•"/>
            </a:pPr>
            <a:endParaRPr lang="en-US" sz="2400" dirty="0"/>
          </a:p>
          <a:p>
            <a:r>
              <a:rPr lang="en-US" sz="2400" dirty="0"/>
              <a:t>Implication: inference algorithms should be able to infer whether birds in a flock are communicating </a:t>
            </a:r>
          </a:p>
          <a:p>
            <a:endParaRPr lang="en-US" sz="2400" dirty="0"/>
          </a:p>
          <a:p>
            <a:r>
              <a:rPr lang="en-US" sz="2400" dirty="0"/>
              <a:t>Inference questions for future work: </a:t>
            </a:r>
          </a:p>
          <a:p>
            <a:pPr marL="285750" indent="-285750">
              <a:buFont typeface="Arial" panose="020B0604020202020204" pitchFamily="34" charset="0"/>
              <a:buChar char="•"/>
            </a:pPr>
            <a:r>
              <a:rPr lang="en-US" sz="2400" dirty="0"/>
              <a:t>Are the birds communicating? </a:t>
            </a:r>
          </a:p>
          <a:p>
            <a:pPr marL="285750" indent="-285750">
              <a:buFont typeface="Arial" panose="020B0604020202020204" pitchFamily="34" charset="0"/>
              <a:buChar char="•"/>
            </a:pPr>
            <a:r>
              <a:rPr lang="en-US" sz="2400" dirty="0"/>
              <a:t>To what extent do the birds value information about rewards from other birds versus from their own experience? </a:t>
            </a:r>
          </a:p>
          <a:p>
            <a:endParaRPr lang="en-US" sz="2400" dirty="0"/>
          </a:p>
        </p:txBody>
      </p:sp>
      <p:sp>
        <p:nvSpPr>
          <p:cNvPr id="32" name="TextBox 31">
            <a:extLst>
              <a:ext uri="{FF2B5EF4-FFF2-40B4-BE49-F238E27FC236}">
                <a16:creationId xmlns:a16="http://schemas.microsoft.com/office/drawing/2014/main" id="{25BF7268-641D-58D8-D660-6F74E282C4B3}"/>
              </a:ext>
            </a:extLst>
          </p:cNvPr>
          <p:cNvSpPr txBox="1"/>
          <p:nvPr/>
        </p:nvSpPr>
        <p:spPr>
          <a:xfrm flipH="1">
            <a:off x="21699370" y="2016502"/>
            <a:ext cx="5595149" cy="8956298"/>
          </a:xfrm>
          <a:prstGeom prst="rect">
            <a:avLst/>
          </a:prstGeom>
          <a:noFill/>
        </p:spPr>
        <p:txBody>
          <a:bodyPr wrap="square" rtlCol="0">
            <a:spAutoFit/>
          </a:bodyPr>
          <a:lstStyle/>
          <a:p>
            <a:r>
              <a:rPr lang="en-US" sz="2400" dirty="0"/>
              <a:t>We simulated two different foraging strategies</a:t>
            </a:r>
          </a:p>
          <a:p>
            <a:pPr marL="742950" indent="-742950">
              <a:buFont typeface="+mj-lt"/>
              <a:buAutoNum type="arabicPeriod"/>
            </a:pPr>
            <a:r>
              <a:rPr lang="en-US" sz="2400" b="1" dirty="0"/>
              <a:t>Communicators</a:t>
            </a:r>
            <a:r>
              <a:rPr lang="en-US" sz="2400" dirty="0"/>
              <a:t> share with other birds the locations of food rewards they can see</a:t>
            </a:r>
          </a:p>
          <a:p>
            <a:pPr marL="742950" indent="-742950">
              <a:buFont typeface="+mj-lt"/>
              <a:buAutoNum type="arabicPeriod"/>
            </a:pPr>
            <a:r>
              <a:rPr lang="en-US" sz="2400" b="1" dirty="0"/>
              <a:t>Ignorers </a:t>
            </a:r>
            <a:r>
              <a:rPr lang="en-US" sz="2400" dirty="0"/>
              <a:t>care only about food</a:t>
            </a:r>
          </a:p>
          <a:p>
            <a:endParaRPr lang="en-US" sz="2400" dirty="0"/>
          </a:p>
          <a:p>
            <a:r>
              <a:rPr lang="en-US" sz="2400" dirty="0"/>
              <a:t>Key results:</a:t>
            </a:r>
          </a:p>
          <a:p>
            <a:pPr marL="571500" indent="-571500">
              <a:buFont typeface="Arial" panose="020B0604020202020204" pitchFamily="34" charset="0"/>
              <a:buChar char="•"/>
            </a:pPr>
            <a:r>
              <a:rPr lang="en-US" sz="2400" dirty="0"/>
              <a:t>Communicators foraged more successfully than ignorers.</a:t>
            </a:r>
          </a:p>
          <a:p>
            <a:pPr marL="571500" indent="-571500">
              <a:buFont typeface="Arial" panose="020B0604020202020204" pitchFamily="34" charset="0"/>
              <a:buChar char="•"/>
            </a:pPr>
            <a:r>
              <a:rPr lang="en-US" sz="2400" dirty="0"/>
              <a:t>The benefits of communication are more pronounced in clustered food environments. </a:t>
            </a:r>
          </a:p>
          <a:p>
            <a:pPr marL="571500" indent="-571500">
              <a:buFont typeface="Arial" panose="020B0604020202020204" pitchFamily="34" charset="0"/>
              <a:buChar char="•"/>
            </a:pPr>
            <a:endParaRPr lang="en-US" sz="2400" dirty="0"/>
          </a:p>
          <a:p>
            <a:r>
              <a:rPr lang="en-US" sz="2400" dirty="0"/>
              <a:t>Implication: inference algorithms should be able to infer whether birds in a flock are communicating </a:t>
            </a:r>
          </a:p>
          <a:p>
            <a:endParaRPr lang="en-US" sz="2400" dirty="0"/>
          </a:p>
          <a:p>
            <a:r>
              <a:rPr lang="en-US" sz="2400" dirty="0"/>
              <a:t>Inference questions for future work: </a:t>
            </a:r>
          </a:p>
          <a:p>
            <a:pPr marL="285750" indent="-285750">
              <a:buFont typeface="Arial" panose="020B0604020202020204" pitchFamily="34" charset="0"/>
              <a:buChar char="•"/>
            </a:pPr>
            <a:r>
              <a:rPr lang="en-US" sz="2400" dirty="0"/>
              <a:t>To what extent do the birds value information about rewards from other birds versus from their own experience? </a:t>
            </a:r>
          </a:p>
          <a:p>
            <a:endParaRPr lang="en-US" sz="2400" dirty="0"/>
          </a:p>
        </p:txBody>
      </p:sp>
      <p:pic>
        <p:nvPicPr>
          <p:cNvPr id="2" name="Graphic 1">
            <a:extLst>
              <a:ext uri="{FF2B5EF4-FFF2-40B4-BE49-F238E27FC236}">
                <a16:creationId xmlns:a16="http://schemas.microsoft.com/office/drawing/2014/main" id="{F2B87418-4216-7D98-C744-05E87F3FA1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554" y="478463"/>
            <a:ext cx="8192797" cy="906580"/>
          </a:xfrm>
          <a:prstGeom prst="rect">
            <a:avLst/>
          </a:prstGeom>
        </p:spPr>
      </p:pic>
    </p:spTree>
    <p:extLst>
      <p:ext uri="{BB962C8B-B14F-4D97-AF65-F5344CB8AC3E}">
        <p14:creationId xmlns:p14="http://schemas.microsoft.com/office/powerpoint/2010/main" val="2654141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2680</TotalTime>
  <Words>1585</Words>
  <Application>Microsoft Office PowerPoint</Application>
  <PresentationFormat>Custom</PresentationFormat>
  <Paragraphs>177</Paragraphs>
  <Slides>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Cambria Math</vt:lpstr>
      <vt:lpstr>Times New Roman</vt:lpstr>
      <vt:lpstr>Wingdings</vt:lpstr>
      <vt:lpstr>Office Theme</vt:lpstr>
      <vt:lpstr>PowerPoint Presentation</vt:lpstr>
      <vt:lpstr>PowerPoint Presentation</vt:lpstr>
      <vt:lpstr>PowerPoint Presentation</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subject/>
  <dc:creator>Terry Boult</dc:creator>
  <dc:description/>
  <cp:lastModifiedBy>Marjorie Xie</cp:lastModifiedBy>
  <cp:revision>66</cp:revision>
  <dcterms:created xsi:type="dcterms:W3CDTF">2014-05-29T01:41:03Z</dcterms:created>
  <dcterms:modified xsi:type="dcterms:W3CDTF">2023-06-15T20:53:11Z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 of Colorado at Colorado Springs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2</vt:i4>
  </property>
</Properties>
</file>